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14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A5B2237-41C5-4BCC-8F75-6CCC295A0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C7DF7C50-7C9F-41D2-96F1-CC93C5DA4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0A498AB9-88A5-4219-9EB7-0865F218D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AD833A8-41C0-4C0A-BB5D-42B5F6FD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13CAD7D5-25D5-460D-A724-061411F3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270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FD7644B-D469-4E01-96B3-8986887E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516374E-58E6-4C92-B9F1-8513CF35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C0F63D53-2121-4D4E-BEBC-1B1C3AF8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22EFBB94-BF7A-4CB1-91BA-E8F80A0E9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F2CF46F-EAC8-4644-8AA1-0F6E1FA2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785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9BE1475-20DC-403B-B479-96B99709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8FCB399-FCB8-408B-9C3B-CE9BE909B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B26122A-E0F5-47F2-85B4-4AB86D0B1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5D79BE2-D519-48F3-B159-27E16616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460B1AA-8982-4159-A4DC-E01A1CF6F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39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C3783F4-C006-4671-B51E-1CE1B357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5A3B133-B622-49D8-9354-CCA4420E9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D84ABE87-CC37-4D5F-B6E6-98E7DBF6D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E3303AD4-B383-4709-820A-6E9677CF2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474E56FA-E4B7-473E-A45E-1ABF16A87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FD3EE382-CCB5-449A-8F09-DB5646E8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42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7B78582-D329-4DEB-BEE9-896F620A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6DCC78A-8BB6-4756-B436-BBB8FA51A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779CA409-3844-4C41-9A20-93D0848BA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ED0E52D8-9A0D-4605-ACD4-470970402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165B4F54-D296-4976-A9ED-5686370C0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3978D6AC-B23C-47B6-B39F-DD6F120C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4A231FB3-3365-4B00-88F1-4FB50354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90B885DC-47B9-460C-9F2F-6DBCAFA8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23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20B814-29FC-4575-990F-11B3C1620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D8DD0CF8-9E97-4300-A502-9845ABBB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AD1D0E7F-F0B0-4FA9-935E-88EB4604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C2701052-8F42-44B1-B34F-AB624371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16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5A7DB157-F5F5-4C94-8166-EB7327562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1192BE1B-CD5A-41D2-990C-1A98E3A8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C2282684-FB35-4793-A0D0-D9406071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625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128A32D-83AC-4BA1-88C3-082AE8564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3EC34F4-04C0-487C-8B76-43793E694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95B31031-9C19-4110-9978-060C310A2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4D586370-3CF1-44C6-862C-F757DD5C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3A198D00-319B-47FE-A6A0-A9FD80FA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B5715209-48A7-4974-AD11-7A9E91B0B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752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9642D2E-9553-4A1F-8170-1A5372FD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2C58FF48-316B-4C15-AACA-0E0CE938E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F68DAF9F-7F95-4DA5-8FB4-F89DF09A1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79967C8E-9309-41CA-85D0-EA731B9D0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E15586D2-7B0B-4D48-B5D5-B9F0C918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E66C4B8E-38AA-4FD9-9FA5-CE3CDC54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5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68148C1-1022-4D25-81B4-187B079E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7F56632B-5D88-4DF1-B23B-B9F3FEC2E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98530CD5-C705-463C-9F66-4E9AFE699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C4BC42B-9932-4D7D-9448-356B19B7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6747FC2-7CE5-48A1-8DEB-F036DA5E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750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8770AA11-20EB-4BB4-860C-03077CF5E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38CA94AC-8A21-4E7E-8CC5-3EF6690DD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6C6D126-063B-45F7-9240-F95A6C53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C6BFFD2F-5317-4ED5-8397-2F3B3863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5F7C8DC7-F761-4967-9AFA-7AF37289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1282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D88D516F-0956-4C28-A8D6-2EA11B14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9743F7BB-919F-4E3D-A8CB-8872A65D2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0FEA804A-CE80-495A-9762-A7F9577EE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38FEA-A020-471B-8D9A-9BCD34E702D5}" type="datetimeFigureOut">
              <a:rPr lang="cs-CZ" smtClean="0"/>
              <a:t>28.11.2018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3DF036F-12BF-49A9-A43F-154E018F7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6581452A-EF95-4E02-8133-C5B9C374E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212C2-58F8-4E8E-8401-235BA44548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968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aQBTv6nLgF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8336107-3226-4327-931A-0B098F987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FERMENTACE</a:t>
            </a:r>
            <a:r>
              <a:rPr lang="cs-CZ" dirty="0"/>
              <a:t/>
            </a:r>
            <a:br>
              <a:rPr lang="cs-CZ" dirty="0"/>
            </a:br>
            <a:r>
              <a:rPr lang="cs-CZ" sz="4400" dirty="0"/>
              <a:t>(KVAŠENÍ)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0C4971AB-7719-4F4D-82F7-767AE2EFF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22353"/>
            <a:ext cx="9144000" cy="1655762"/>
          </a:xfrm>
        </p:spPr>
        <p:txBody>
          <a:bodyPr>
            <a:normAutofit/>
          </a:bodyPr>
          <a:lstStyle/>
          <a:p>
            <a:r>
              <a:rPr lang="cs-CZ" sz="2800" dirty="0"/>
              <a:t>Petra Hiklová</a:t>
            </a:r>
          </a:p>
        </p:txBody>
      </p:sp>
    </p:spTree>
    <p:extLst>
      <p:ext uri="{BB962C8B-B14F-4D97-AF65-F5344CB8AC3E}">
        <p14:creationId xmlns:p14="http://schemas.microsoft.com/office/powerpoint/2010/main" val="321479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269F0DA-6FAC-45F4-9D76-72144124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03" y="275123"/>
            <a:ext cx="10515600" cy="1325563"/>
          </a:xfrm>
        </p:spPr>
        <p:txBody>
          <a:bodyPr/>
          <a:lstStyle/>
          <a:p>
            <a:r>
              <a:rPr lang="cs-CZ" b="1" dirty="0"/>
              <a:t>Fermentace (kvašení)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BEDFBA6-9FC8-40C8-9613-CC147659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03" y="1732251"/>
            <a:ext cx="10515600" cy="4515358"/>
          </a:xfrm>
        </p:spPr>
        <p:txBody>
          <a:bodyPr/>
          <a:lstStyle/>
          <a:p>
            <a:r>
              <a:rPr lang="cs-CZ" dirty="0"/>
              <a:t>organické látky – mikrobiální enzymy → jednodušší látky</a:t>
            </a:r>
          </a:p>
          <a:p>
            <a:r>
              <a:rPr lang="cs-CZ" dirty="0"/>
              <a:t>využití: převážně potravinářství (výroba octa, droždí, mléčných výrobků), alkoholické nápoje, silážování krmiv, chemický průmysl, farmaceutický průmysl</a:t>
            </a:r>
          </a:p>
          <a:p>
            <a:r>
              <a:rPr lang="cs-CZ" dirty="0"/>
              <a:t>dělení: anaerobní  x  aerobní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3B6769F7-76FF-46D9-8652-16EDA82A6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65" t="36520" r="52116" b="19019"/>
          <a:stretch/>
        </p:blipFill>
        <p:spPr>
          <a:xfrm>
            <a:off x="9386490" y="275123"/>
            <a:ext cx="2277207" cy="184702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587666C8-C61E-4DF4-8F1F-CAC9531B1F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69" t="36520" r="52116" b="22885"/>
          <a:stretch/>
        </p:blipFill>
        <p:spPr>
          <a:xfrm>
            <a:off x="1539355" y="4014972"/>
            <a:ext cx="3757501" cy="248468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3B5F0040-C37F-4131-894F-E9098446BC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31" t="36169" r="52282" b="19369"/>
          <a:stretch/>
        </p:blipFill>
        <p:spPr>
          <a:xfrm>
            <a:off x="7099310" y="3460202"/>
            <a:ext cx="3553335" cy="27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269F0DA-6FAC-45F4-9D76-72144124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4"/>
            <a:ext cx="5723021" cy="1325563"/>
          </a:xfrm>
        </p:spPr>
        <p:txBody>
          <a:bodyPr/>
          <a:lstStyle/>
          <a:p>
            <a:r>
              <a:rPr lang="cs-CZ" b="1" dirty="0"/>
              <a:t>Aerobní kvašení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BEDFBA6-9FC8-40C8-9613-CC147659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8610" y="1825625"/>
            <a:ext cx="5257800" cy="4351338"/>
          </a:xfrm>
        </p:spPr>
        <p:txBody>
          <a:bodyPr/>
          <a:lstStyle/>
          <a:p>
            <a:r>
              <a:rPr lang="cs-CZ" dirty="0"/>
              <a:t>citronové kvašení</a:t>
            </a:r>
          </a:p>
          <a:p>
            <a:r>
              <a:rPr lang="cs-CZ" dirty="0"/>
              <a:t>octové kvašení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A7741890-3DD0-43AE-8E23-076CB9598145}"/>
              </a:ext>
            </a:extLst>
          </p:cNvPr>
          <p:cNvSpPr txBox="1">
            <a:spLocks/>
          </p:cNvSpPr>
          <p:nvPr/>
        </p:nvSpPr>
        <p:spPr>
          <a:xfrm>
            <a:off x="786062" y="365124"/>
            <a:ext cx="5723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Anaerobní kvašení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xmlns="" id="{968A46B8-43CA-4E52-AD34-5C777F3498C1}"/>
              </a:ext>
            </a:extLst>
          </p:cNvPr>
          <p:cNvSpPr txBox="1">
            <a:spLocks/>
          </p:cNvSpPr>
          <p:nvPr/>
        </p:nvSpPr>
        <p:spPr>
          <a:xfrm>
            <a:off x="1018673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alkoholové kvašení</a:t>
            </a:r>
          </a:p>
          <a:p>
            <a:r>
              <a:rPr lang="cs-CZ" dirty="0"/>
              <a:t>máselné kvašení</a:t>
            </a:r>
          </a:p>
          <a:p>
            <a:r>
              <a:rPr lang="cs-CZ" dirty="0"/>
              <a:t>mléčné kvašení</a:t>
            </a:r>
          </a:p>
          <a:p>
            <a:r>
              <a:rPr lang="cs-CZ" dirty="0"/>
              <a:t>propionové kvašení</a:t>
            </a:r>
          </a:p>
        </p:txBody>
      </p:sp>
    </p:spTree>
    <p:extLst>
      <p:ext uri="{BB962C8B-B14F-4D97-AF65-F5344CB8AC3E}">
        <p14:creationId xmlns:p14="http://schemas.microsoft.com/office/powerpoint/2010/main" val="179745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269F0DA-6FAC-45F4-9D76-72144124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3970"/>
          </a:xfrm>
        </p:spPr>
        <p:txBody>
          <a:bodyPr/>
          <a:lstStyle/>
          <a:p>
            <a:r>
              <a:rPr lang="cs-CZ" b="1" dirty="0"/>
              <a:t>Aerobní kvašení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BEDFBA6-9FC8-40C8-9613-CC147659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042"/>
            <a:ext cx="10515600" cy="4636921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Citronové kvašení</a:t>
            </a:r>
          </a:p>
          <a:p>
            <a:r>
              <a:rPr lang="cs-CZ" dirty="0"/>
              <a:t>oxidace </a:t>
            </a:r>
            <a:r>
              <a:rPr lang="cs-CZ" dirty="0" err="1"/>
              <a:t>glukozy</a:t>
            </a:r>
            <a:r>
              <a:rPr lang="cs-CZ" dirty="0"/>
              <a:t> → kyselina citronová</a:t>
            </a:r>
          </a:p>
          <a:p>
            <a:r>
              <a:rPr lang="cs-CZ" dirty="0"/>
              <a:t>plísně druhu </a:t>
            </a:r>
            <a:r>
              <a:rPr lang="cs-CZ" i="1" dirty="0" err="1"/>
              <a:t>Aspergillus</a:t>
            </a:r>
            <a:r>
              <a:rPr lang="cs-CZ" i="1" dirty="0"/>
              <a:t> </a:t>
            </a:r>
            <a:r>
              <a:rPr lang="cs-CZ" dirty="0"/>
              <a:t>a </a:t>
            </a:r>
            <a:r>
              <a:rPr lang="cs-CZ" i="1" dirty="0" err="1"/>
              <a:t>Penicillium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  <a:p>
            <a:pPr marL="0" indent="0">
              <a:buNone/>
            </a:pPr>
            <a:r>
              <a:rPr lang="cs-CZ" b="1" dirty="0"/>
              <a:t>Octové kvašení</a:t>
            </a:r>
          </a:p>
          <a:p>
            <a:r>
              <a:rPr lang="cs-CZ" dirty="0" smtClean="0"/>
              <a:t>kvašení </a:t>
            </a:r>
            <a:r>
              <a:rPr lang="cs-CZ" dirty="0"/>
              <a:t>alkoholu → kyselina octová</a:t>
            </a:r>
          </a:p>
          <a:p>
            <a:r>
              <a:rPr lang="cs-CZ" dirty="0"/>
              <a:t>bakterie rodu </a:t>
            </a:r>
            <a:r>
              <a:rPr lang="cs-CZ" i="1" dirty="0" err="1"/>
              <a:t>Acetobacter</a:t>
            </a:r>
            <a:endParaRPr lang="cs-CZ" i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21640274-F508-4F40-9EF7-D2723E9F4D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8" t="38148" r="54538" b="22442"/>
          <a:stretch/>
        </p:blipFill>
        <p:spPr>
          <a:xfrm>
            <a:off x="6993886" y="1581600"/>
            <a:ext cx="4137940" cy="339780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2C568313-376D-4123-83EB-9999C0C27F45}"/>
              </a:ext>
            </a:extLst>
          </p:cNvPr>
          <p:cNvSpPr txBox="1"/>
          <p:nvPr/>
        </p:nvSpPr>
        <p:spPr>
          <a:xfrm>
            <a:off x="8292548" y="5076345"/>
            <a:ext cx="3061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bakterie rodu </a:t>
            </a:r>
            <a:r>
              <a:rPr lang="cs-CZ" sz="2000" i="1" dirty="0" err="1"/>
              <a:t>Acetobacter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133419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BB8B1B-5D6A-436A-B1C6-D3FBB5087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77" y="103977"/>
            <a:ext cx="10515600" cy="1262187"/>
          </a:xfrm>
        </p:spPr>
        <p:txBody>
          <a:bodyPr/>
          <a:lstStyle/>
          <a:p>
            <a:r>
              <a:rPr lang="cs-CZ" b="1" dirty="0"/>
              <a:t>Anaerobní kvašení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1BB5E21-63C0-43B5-9EEC-6B05088FF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164"/>
            <a:ext cx="10515600" cy="5349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Alkoholové kvašení</a:t>
            </a:r>
          </a:p>
          <a:p>
            <a:r>
              <a:rPr lang="cs-CZ" dirty="0"/>
              <a:t>rostlinné sacharidy → alkohol (etanol + CO</a:t>
            </a:r>
            <a:r>
              <a:rPr lang="cs-CZ" baseline="-25000" dirty="0"/>
              <a:t>2</a:t>
            </a:r>
            <a:r>
              <a:rPr lang="cs-CZ" dirty="0"/>
              <a:t>)</a:t>
            </a:r>
          </a:p>
          <a:p>
            <a:r>
              <a:rPr lang="cs-CZ" dirty="0"/>
              <a:t>kvasinky rodu </a:t>
            </a:r>
            <a:r>
              <a:rPr lang="cs-CZ" i="1" dirty="0" err="1"/>
              <a:t>Saccharomyces</a:t>
            </a:r>
            <a:endParaRPr lang="cs-CZ" i="1" dirty="0"/>
          </a:p>
          <a:p>
            <a:r>
              <a:rPr lang="cs-CZ" dirty="0"/>
              <a:t>nejvyužívanější typ kvašení</a:t>
            </a:r>
          </a:p>
          <a:p>
            <a:r>
              <a:rPr lang="cs-CZ" dirty="0">
                <a:hlinkClick r:id="rId2"/>
              </a:rPr>
              <a:t>výroba vína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Máselné kvašení</a:t>
            </a:r>
          </a:p>
          <a:p>
            <a:r>
              <a:rPr lang="cs-CZ" dirty="0"/>
              <a:t>štěpení cukrů/kyseliny mléčné → kyselina máselná</a:t>
            </a:r>
          </a:p>
          <a:p>
            <a:r>
              <a:rPr lang="cs-CZ" dirty="0"/>
              <a:t>bakterie </a:t>
            </a:r>
            <a:r>
              <a:rPr lang="cs-CZ" i="1" dirty="0"/>
              <a:t>Clostridium </a:t>
            </a:r>
            <a:r>
              <a:rPr lang="cs-CZ" i="1" dirty="0" err="1"/>
              <a:t>Butyricum</a:t>
            </a:r>
            <a:endParaRPr lang="cs-CZ" i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E869FB53-58B7-4EBF-98A8-4BADC38074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35" t="36096" r="51539" b="23079"/>
          <a:stretch/>
        </p:blipFill>
        <p:spPr>
          <a:xfrm>
            <a:off x="7756088" y="1067743"/>
            <a:ext cx="4026622" cy="279845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A1A3C6C0-BCB4-4B31-9D3A-794B7CC9A54B}"/>
              </a:ext>
            </a:extLst>
          </p:cNvPr>
          <p:cNvSpPr txBox="1"/>
          <p:nvPr/>
        </p:nvSpPr>
        <p:spPr>
          <a:xfrm>
            <a:off x="8666921" y="3992942"/>
            <a:ext cx="3525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Kvasinky rodu </a:t>
            </a:r>
            <a:r>
              <a:rPr lang="cs-CZ" sz="2000" i="1" dirty="0" err="1"/>
              <a:t>Saccharomyces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251844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269F0DA-6FAC-45F4-9D76-72144124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809"/>
            <a:ext cx="10515600" cy="1325563"/>
          </a:xfrm>
        </p:spPr>
        <p:txBody>
          <a:bodyPr/>
          <a:lstStyle/>
          <a:p>
            <a:r>
              <a:rPr lang="cs-CZ" b="1" dirty="0"/>
              <a:t>Anaerobní kvašení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BEDFBA6-9FC8-40C8-9613-CC147659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371"/>
            <a:ext cx="10515600" cy="4806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Mléčné kvašení</a:t>
            </a:r>
          </a:p>
          <a:p>
            <a:r>
              <a:rPr lang="cs-CZ" dirty="0"/>
              <a:t>ze sacharidů → kyselina mléčná</a:t>
            </a:r>
          </a:p>
          <a:p>
            <a:r>
              <a:rPr lang="cs-CZ" dirty="0"/>
              <a:t>bakterie mléčného kvašení (např. </a:t>
            </a:r>
            <a:r>
              <a:rPr lang="cs-CZ" i="1" dirty="0" err="1"/>
              <a:t>Lactobacillus</a:t>
            </a:r>
            <a:r>
              <a:rPr lang="cs-CZ" dirty="0"/>
              <a:t>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Propionové kvašení</a:t>
            </a:r>
          </a:p>
          <a:p>
            <a:r>
              <a:rPr lang="cs-CZ" dirty="0"/>
              <a:t>navazuje většinou na mléčné kvašení</a:t>
            </a:r>
          </a:p>
          <a:p>
            <a:r>
              <a:rPr lang="cs-CZ" dirty="0"/>
              <a:t>hlavním produktem je kyselina propionová</a:t>
            </a:r>
          </a:p>
          <a:p>
            <a:r>
              <a:rPr lang="cs-CZ" dirty="0"/>
              <a:t>bakterie čeledi </a:t>
            </a:r>
            <a:r>
              <a:rPr lang="cs-CZ" i="1" dirty="0" err="1"/>
              <a:t>Propionibacteriaea</a:t>
            </a:r>
            <a:endParaRPr lang="cs-CZ" i="1" dirty="0"/>
          </a:p>
          <a:p>
            <a:r>
              <a:rPr lang="cs-CZ" dirty="0"/>
              <a:t>výroba některých druhů sýrů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789EB3DD-A3B8-4935-BD16-58CD2C3B6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48" t="46973" r="61000" b="31198"/>
          <a:stretch/>
        </p:blipFill>
        <p:spPr>
          <a:xfrm>
            <a:off x="8140888" y="1570370"/>
            <a:ext cx="3212912" cy="26911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F058D317-848B-4431-AC7E-0036725B4A0D}"/>
              </a:ext>
            </a:extLst>
          </p:cNvPr>
          <p:cNvSpPr txBox="1"/>
          <p:nvPr/>
        </p:nvSpPr>
        <p:spPr>
          <a:xfrm>
            <a:off x="8446604" y="4414511"/>
            <a:ext cx="3101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bakterie rodu </a:t>
            </a:r>
            <a:r>
              <a:rPr lang="cs-CZ" sz="2000" i="1" dirty="0" err="1"/>
              <a:t>Lactobacillus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359696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B05EA9A-2642-4656-B806-F70A88527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Referenční seznam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0054126-FD02-4F0B-9B64-1F265C7E1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http://www.bezpecnostpotravin.cz/az/termin/92205.aspx</a:t>
            </a:r>
          </a:p>
          <a:p>
            <a:r>
              <a:rPr lang="cs-CZ" sz="2000" dirty="0"/>
              <a:t>http://www.bezpecnostpotravin.cz/az/termin/92242.aspx</a:t>
            </a:r>
          </a:p>
          <a:p>
            <a:r>
              <a:rPr lang="cs-CZ" sz="2000" dirty="0"/>
              <a:t>http://chemistry.ujep.cz/userfiles/files/Biotechnologie.pdf</a:t>
            </a:r>
          </a:p>
          <a:p>
            <a:r>
              <a:rPr lang="cs-CZ" sz="2000" dirty="0"/>
              <a:t>https://www.google.com/</a:t>
            </a:r>
            <a:r>
              <a:rPr lang="cs-CZ" sz="2000" dirty="0" err="1"/>
              <a:t>search?client</a:t>
            </a:r>
            <a:r>
              <a:rPr lang="cs-CZ" sz="2000" dirty="0"/>
              <a:t>=</a:t>
            </a:r>
            <a:r>
              <a:rPr lang="cs-CZ" sz="2000" dirty="0" err="1"/>
              <a:t>firefox-b-ab&amp;biw</a:t>
            </a:r>
            <a:r>
              <a:rPr lang="cs-CZ" sz="2000" dirty="0"/>
              <a:t>=1366&amp;bih=632&amp;tbm=</a:t>
            </a:r>
            <a:r>
              <a:rPr lang="cs-CZ" sz="2000" dirty="0" err="1"/>
              <a:t>isch&amp;sa</a:t>
            </a:r>
            <a:r>
              <a:rPr lang="cs-CZ" sz="2000" dirty="0"/>
              <a:t>=1&amp;ei=FDb4W8i_I6aPlwTi15bADA&amp;q=</a:t>
            </a:r>
            <a:r>
              <a:rPr lang="cs-CZ" sz="2000" dirty="0" err="1"/>
              <a:t>lactobalcilus&amp;oq</a:t>
            </a:r>
            <a:r>
              <a:rPr lang="cs-CZ" sz="2000" dirty="0"/>
              <a:t>=</a:t>
            </a:r>
            <a:r>
              <a:rPr lang="cs-CZ" sz="2000" dirty="0" err="1"/>
              <a:t>lactobalcilus&amp;gs_l</a:t>
            </a:r>
            <a:r>
              <a:rPr lang="cs-CZ" sz="2000" dirty="0"/>
              <a:t>=img.3...2377867.2382613..2383377...2.0..0.108.1275.13j2......1....1..gws-wiz-img.......0j0i67j0i10i24.mPYAFXL1HTs#imgrc=IbvjLgR8UI2XZM</a:t>
            </a:r>
          </a:p>
          <a:p>
            <a:r>
              <a:rPr lang="cs-CZ" sz="2000" dirty="0"/>
              <a:t>https://www.biolib.cz/cz/taxon/id360869/</a:t>
            </a:r>
          </a:p>
          <a:p>
            <a:r>
              <a:rPr lang="cs-CZ" sz="2000" dirty="0"/>
              <a:t>https://www.youtube.com/watch?v=aQBTv6nLgFY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816664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</TotalTime>
  <Words>188</Words>
  <Application>Microsoft Office PowerPoint</Application>
  <PresentationFormat>Vlastní</PresentationFormat>
  <Paragraphs>52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Office</vt:lpstr>
      <vt:lpstr>FERMENTACE (KVAŠENÍ)</vt:lpstr>
      <vt:lpstr>Fermentace (kvašení)</vt:lpstr>
      <vt:lpstr>Aerobní kvašení</vt:lpstr>
      <vt:lpstr>Aerobní kvašení</vt:lpstr>
      <vt:lpstr>Anaerobní kvašení</vt:lpstr>
      <vt:lpstr>Anaerobní kvašení</vt:lpstr>
      <vt:lpstr>Referenční seznam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FERMENTACE (KVAŠENÍ)</dc:title>
  <dc:creator>Petra HIKLOVÁ</dc:creator>
  <cp:lastModifiedBy>RNDr. Božena Navrátilová, Ph.D.</cp:lastModifiedBy>
  <cp:revision>18</cp:revision>
  <dcterms:created xsi:type="dcterms:W3CDTF">2018-11-08T19:24:33Z</dcterms:created>
  <dcterms:modified xsi:type="dcterms:W3CDTF">2018-11-28T09:47:05Z</dcterms:modified>
</cp:coreProperties>
</file>