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3" r:id="rId3"/>
    <p:sldId id="260" r:id="rId4"/>
    <p:sldId id="264" r:id="rId5"/>
    <p:sldId id="265" r:id="rId6"/>
    <p:sldId id="268" r:id="rId7"/>
    <p:sldId id="269" r:id="rId8"/>
    <p:sldId id="262" r:id="rId9"/>
    <p:sldId id="270" r:id="rId10"/>
    <p:sldId id="271" r:id="rId11"/>
    <p:sldId id="267" r:id="rId12"/>
    <p:sldId id="272" r:id="rId1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-466" y="-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B2B1840C-8B98-4549-AC36-F334C82BC2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="" xmlns:a16="http://schemas.microsoft.com/office/drawing/2014/main" id="{FD0CD2A8-E664-4037-94FA-9321D94D7C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="" xmlns:a16="http://schemas.microsoft.com/office/drawing/2014/main" id="{B49AEB71-9897-4802-ABA7-391D9D0E6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0B2F-A851-43A2-BB37-9E5A9944848A}" type="datetimeFigureOut">
              <a:rPr lang="cs-CZ" smtClean="0"/>
              <a:t>28.11.2018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="" xmlns:a16="http://schemas.microsoft.com/office/drawing/2014/main" id="{E2D2C81B-2059-4F6A-9459-257ECE478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="" xmlns:a16="http://schemas.microsoft.com/office/drawing/2014/main" id="{E0F507D7-4FBB-43E6-BAC7-6FAB329CC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2B7C-D484-4125-85C4-AF604E01DE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2909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EE4DFB30-A9E9-48A9-B017-3ECC00B07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="" xmlns:a16="http://schemas.microsoft.com/office/drawing/2014/main" id="{DA0AF6EC-265A-4DEE-961F-ED10CD6AA1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="" xmlns:a16="http://schemas.microsoft.com/office/drawing/2014/main" id="{231ADA59-FA17-4081-BB41-034B0603D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0B2F-A851-43A2-BB37-9E5A9944848A}" type="datetimeFigureOut">
              <a:rPr lang="cs-CZ" smtClean="0"/>
              <a:t>28.11.2018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="" xmlns:a16="http://schemas.microsoft.com/office/drawing/2014/main" id="{EA7D8AF2-F403-4BD6-B342-0255596EB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="" xmlns:a16="http://schemas.microsoft.com/office/drawing/2014/main" id="{ACB34AAC-3E69-46B7-9917-CB43D583E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2B7C-D484-4125-85C4-AF604E01DE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8240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18D5D4AF-A772-425D-A2C4-67529C3AA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="" xmlns:a16="http://schemas.microsoft.com/office/drawing/2014/main" id="{6804846B-119C-4BB7-B061-D22002F4B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="" xmlns:a16="http://schemas.microsoft.com/office/drawing/2014/main" id="{979DC184-73E2-48CC-9FA7-433B2036D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0B2F-A851-43A2-BB37-9E5A9944848A}" type="datetimeFigureOut">
              <a:rPr lang="cs-CZ" smtClean="0"/>
              <a:t>28.11.2018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="" xmlns:a16="http://schemas.microsoft.com/office/drawing/2014/main" id="{97ACCBA8-180A-4AB1-87D8-6500AC008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="" xmlns:a16="http://schemas.microsoft.com/office/drawing/2014/main" id="{D3A49930-13AB-4560-A53E-99C18E0A0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2B7C-D484-4125-85C4-AF604E01DE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6335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A8958283-0C63-4A1D-AE3F-AF25E8D3E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="" xmlns:a16="http://schemas.microsoft.com/office/drawing/2014/main" id="{70554E95-6A88-4A99-9FE4-8015EB1203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="" xmlns:a16="http://schemas.microsoft.com/office/drawing/2014/main" id="{9194CFE8-4A97-48CF-B9CA-E1EF66D20F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="" xmlns:a16="http://schemas.microsoft.com/office/drawing/2014/main" id="{6D07EA5C-F62E-4050-BDB8-23B9F3349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0B2F-A851-43A2-BB37-9E5A9944848A}" type="datetimeFigureOut">
              <a:rPr lang="cs-CZ" smtClean="0"/>
              <a:t>28.11.2018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="" xmlns:a16="http://schemas.microsoft.com/office/drawing/2014/main" id="{906E0CD6-C4A3-442C-A483-25528BBCD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="" xmlns:a16="http://schemas.microsoft.com/office/drawing/2014/main" id="{A541D4E7-352B-4CC5-B327-8C1C6155A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2B7C-D484-4125-85C4-AF604E01DE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7804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ACAC1AE0-D6E3-4F89-A217-A2DB4DEE5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="" xmlns:a16="http://schemas.microsoft.com/office/drawing/2014/main" id="{46BCED66-89A1-4483-B150-1DEF082D12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="" xmlns:a16="http://schemas.microsoft.com/office/drawing/2014/main" id="{4208A5CA-8436-4F49-BF44-8BF91BADF8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="" xmlns:a16="http://schemas.microsoft.com/office/drawing/2014/main" id="{D4CA19C1-48AC-4C98-A608-321D0EB741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="" xmlns:a16="http://schemas.microsoft.com/office/drawing/2014/main" id="{49D4E76A-FC88-4B7A-AB95-D0D2727696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="" xmlns:a16="http://schemas.microsoft.com/office/drawing/2014/main" id="{97AA8896-8598-4644-A993-8A4527D35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0B2F-A851-43A2-BB37-9E5A9944848A}" type="datetimeFigureOut">
              <a:rPr lang="cs-CZ" smtClean="0"/>
              <a:t>28.11.2018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="" xmlns:a16="http://schemas.microsoft.com/office/drawing/2014/main" id="{DD8D55EE-9ECC-49EE-ACE8-085F5F26E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="" xmlns:a16="http://schemas.microsoft.com/office/drawing/2014/main" id="{88C088FC-0955-4608-BE44-607ED593A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2B7C-D484-4125-85C4-AF604E01DE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1754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919E2049-7097-4CEC-9F17-84B644BBD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="" xmlns:a16="http://schemas.microsoft.com/office/drawing/2014/main" id="{8C57FA03-5B2D-49C4-A6D9-1E6E3B2D3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0B2F-A851-43A2-BB37-9E5A9944848A}" type="datetimeFigureOut">
              <a:rPr lang="cs-CZ" smtClean="0"/>
              <a:t>28.11.2018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="" xmlns:a16="http://schemas.microsoft.com/office/drawing/2014/main" id="{A248D889-FC6F-4E9A-B625-D7B3EAB5D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02CA2D2A-79F3-4433-8798-73BC2294D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2B7C-D484-4125-85C4-AF604E01DE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4579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="" xmlns:a16="http://schemas.microsoft.com/office/drawing/2014/main" id="{4556C1E4-CEA0-4627-A025-C73956DEA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0B2F-A851-43A2-BB37-9E5A9944848A}" type="datetimeFigureOut">
              <a:rPr lang="cs-CZ" smtClean="0"/>
              <a:t>28.11.2018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="" xmlns:a16="http://schemas.microsoft.com/office/drawing/2014/main" id="{C3BCD55E-3C61-489C-8FE3-7F2A6F548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C0094D1B-8D9D-4E87-B602-91C40D7B5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2B7C-D484-4125-85C4-AF604E01DE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4239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4D1F6E91-D632-42EB-A25E-F5FEB2869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="" xmlns:a16="http://schemas.microsoft.com/office/drawing/2014/main" id="{3E7774C1-884B-41D3-A3A0-2E47D9A26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="" xmlns:a16="http://schemas.microsoft.com/office/drawing/2014/main" id="{CC462AAF-A2E1-4458-A958-BD74F463BE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="" xmlns:a16="http://schemas.microsoft.com/office/drawing/2014/main" id="{25541289-2506-4028-BDE3-D56CB1030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0B2F-A851-43A2-BB37-9E5A9944848A}" type="datetimeFigureOut">
              <a:rPr lang="cs-CZ" smtClean="0"/>
              <a:t>28.11.2018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="" xmlns:a16="http://schemas.microsoft.com/office/drawing/2014/main" id="{0F8C562A-465A-4CCF-B85C-AFEB6F3CB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="" xmlns:a16="http://schemas.microsoft.com/office/drawing/2014/main" id="{CF728496-BD16-4C2A-A7C7-42803E277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2B7C-D484-4125-85C4-AF604E01DE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9672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343B382F-D087-458B-9A61-1BFA1772E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="" xmlns:a16="http://schemas.microsoft.com/office/drawing/2014/main" id="{F29031AA-6B70-4E3D-9538-88D841581C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="" xmlns:a16="http://schemas.microsoft.com/office/drawing/2014/main" id="{40FCB5C3-947F-4795-B1AD-60444D79E0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="" xmlns:a16="http://schemas.microsoft.com/office/drawing/2014/main" id="{8F723953-99FD-41D6-AD31-CEE5890F3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0B2F-A851-43A2-BB37-9E5A9944848A}" type="datetimeFigureOut">
              <a:rPr lang="cs-CZ" smtClean="0"/>
              <a:t>28.11.2018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="" xmlns:a16="http://schemas.microsoft.com/office/drawing/2014/main" id="{31EB893E-7105-4F43-9B0B-B9C65B064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="" xmlns:a16="http://schemas.microsoft.com/office/drawing/2014/main" id="{6246F823-5573-4B32-B82F-A9155ED82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2B7C-D484-4125-85C4-AF604E01DE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3258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6B3B8623-3590-4FF1-A2B6-FE7FA9E33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="" xmlns:a16="http://schemas.microsoft.com/office/drawing/2014/main" id="{79BADF4A-80E8-472D-93B7-5805D84DD6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="" xmlns:a16="http://schemas.microsoft.com/office/drawing/2014/main" id="{D2707149-0C28-4DE3-8194-F45001BE2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0B2F-A851-43A2-BB37-9E5A9944848A}" type="datetimeFigureOut">
              <a:rPr lang="cs-CZ" smtClean="0"/>
              <a:t>28.11.2018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="" xmlns:a16="http://schemas.microsoft.com/office/drawing/2014/main" id="{8A16D0B2-74D4-4FF0-AA51-24EF3B872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="" xmlns:a16="http://schemas.microsoft.com/office/drawing/2014/main" id="{AF447AC7-9773-4685-85EB-769BE2ADF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2B7C-D484-4125-85C4-AF604E01DE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8262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="" xmlns:a16="http://schemas.microsoft.com/office/drawing/2014/main" id="{E3F02737-A9E5-496E-A3FE-995160D360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="" xmlns:a16="http://schemas.microsoft.com/office/drawing/2014/main" id="{0ADA2A04-8204-4309-B077-C6896442E6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="" xmlns:a16="http://schemas.microsoft.com/office/drawing/2014/main" id="{45AB6630-14A8-43E0-9245-E0892546A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0B2F-A851-43A2-BB37-9E5A9944848A}" type="datetimeFigureOut">
              <a:rPr lang="cs-CZ" smtClean="0"/>
              <a:t>28.11.2018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="" xmlns:a16="http://schemas.microsoft.com/office/drawing/2014/main" id="{76E497DB-222E-4608-ABD3-754E9C45B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="" xmlns:a16="http://schemas.microsoft.com/office/drawing/2014/main" id="{9ADCDE33-8500-4C41-8E5E-AEB9F167F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2B7C-D484-4125-85C4-AF604E01DE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6181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="" xmlns:a16="http://schemas.microsoft.com/office/drawing/2014/main" id="{876DA532-9BA2-4399-B79B-8F7880228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="" xmlns:a16="http://schemas.microsoft.com/office/drawing/2014/main" id="{061766AA-BBDA-4631-9293-A76C939ECF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="" xmlns:a16="http://schemas.microsoft.com/office/drawing/2014/main" id="{FA379F44-6055-4D5E-AFEE-DBFEC71DBC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B0B2F-A851-43A2-BB37-9E5A9944848A}" type="datetimeFigureOut">
              <a:rPr lang="cs-CZ" smtClean="0"/>
              <a:t>28.11.2018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="" xmlns:a16="http://schemas.microsoft.com/office/drawing/2014/main" id="{9574E22B-6BAA-4D52-A20F-05263F5484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="" xmlns:a16="http://schemas.microsoft.com/office/drawing/2014/main" id="{4B1699FB-BBE4-4382-B7DB-6EA58A25C8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32B7C-D484-4125-85C4-AF604E01DE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4627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19B2EC7-BDF0-4B5A-A0D5-7EB6CD6818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Čistírna odpadních vod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="" xmlns:a16="http://schemas.microsoft.com/office/drawing/2014/main" id="{44FC86A4-605C-45D7-9372-395483F96C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875020"/>
            <a:ext cx="9144000" cy="411480"/>
          </a:xfrm>
        </p:spPr>
        <p:txBody>
          <a:bodyPr>
            <a:normAutofit lnSpcReduction="10000"/>
          </a:bodyPr>
          <a:lstStyle/>
          <a:p>
            <a:r>
              <a:rPr lang="cs-CZ" dirty="0"/>
              <a:t>Nikola </a:t>
            </a:r>
            <a:r>
              <a:rPr lang="cs-CZ" dirty="0" err="1"/>
              <a:t>Drozdková</a:t>
            </a:r>
            <a:r>
              <a:rPr lang="cs-CZ" dirty="0"/>
              <a:t>, Hana Hubrová</a:t>
            </a:r>
          </a:p>
        </p:txBody>
      </p:sp>
    </p:spTree>
    <p:extLst>
      <p:ext uri="{BB962C8B-B14F-4D97-AF65-F5344CB8AC3E}">
        <p14:creationId xmlns:p14="http://schemas.microsoft.com/office/powerpoint/2010/main" val="3492475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680061E6-6D0E-4D9A-82B4-39865AB6C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Zdroje odpadních vod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="" xmlns:a16="http://schemas.microsoft.com/office/drawing/2014/main" id="{6E88C28F-5981-4803-ABC3-EFD2D64F46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Splaškové odpadní vody</a:t>
            </a:r>
          </a:p>
          <a:p>
            <a:pPr lvl="1"/>
            <a:r>
              <a:rPr lang="cs-CZ" dirty="0"/>
              <a:t>Voda z domácností</a:t>
            </a:r>
          </a:p>
          <a:p>
            <a:pPr marL="457200" lvl="1" indent="0">
              <a:buNone/>
            </a:pPr>
            <a:endParaRPr lang="cs-CZ" dirty="0"/>
          </a:p>
          <a:p>
            <a:r>
              <a:rPr lang="cs-CZ" dirty="0"/>
              <a:t>Průmyslové odpadní vody</a:t>
            </a:r>
          </a:p>
          <a:p>
            <a:pPr lvl="1"/>
            <a:r>
              <a:rPr lang="cs-CZ" dirty="0"/>
              <a:t>Voda z průmyslových závodů a zemědělství</a:t>
            </a:r>
          </a:p>
          <a:p>
            <a:pPr marL="457200" lvl="1" indent="0">
              <a:buNone/>
            </a:pPr>
            <a:endParaRPr lang="cs-CZ" dirty="0"/>
          </a:p>
          <a:p>
            <a:r>
              <a:rPr lang="cs-CZ" dirty="0"/>
              <a:t>Srážkové odpadní vody </a:t>
            </a:r>
          </a:p>
          <a:p>
            <a:pPr lvl="1"/>
            <a:r>
              <a:rPr lang="cs-CZ" dirty="0"/>
              <a:t>Odváděná z obce veřejnou kanalizací</a:t>
            </a:r>
          </a:p>
        </p:txBody>
      </p:sp>
    </p:spTree>
    <p:extLst>
      <p:ext uri="{BB962C8B-B14F-4D97-AF65-F5344CB8AC3E}">
        <p14:creationId xmlns:p14="http://schemas.microsoft.com/office/powerpoint/2010/main" val="4280520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obsah 6">
            <a:extLst>
              <a:ext uri="{FF2B5EF4-FFF2-40B4-BE49-F238E27FC236}">
                <a16:creationId xmlns="" xmlns:a16="http://schemas.microsoft.com/office/drawing/2014/main" id="{353A0EF6-087B-4929-AAFE-04DC40EA44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9257" y="841829"/>
            <a:ext cx="5326743" cy="5349648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cs-CZ" sz="3200" u="sng" dirty="0"/>
              <a:t>Proces čištění vody</a:t>
            </a:r>
          </a:p>
          <a:p>
            <a:pPr>
              <a:lnSpc>
                <a:spcPct val="150000"/>
              </a:lnSpc>
            </a:pPr>
            <a:r>
              <a:rPr lang="cs-CZ" dirty="0"/>
              <a:t>Mechanický stupeň</a:t>
            </a:r>
          </a:p>
          <a:p>
            <a:pPr>
              <a:lnSpc>
                <a:spcPct val="150000"/>
              </a:lnSpc>
            </a:pPr>
            <a:r>
              <a:rPr lang="cs-CZ" dirty="0"/>
              <a:t>Biologický stupeň</a:t>
            </a:r>
          </a:p>
          <a:p>
            <a:pPr lvl="1">
              <a:lnSpc>
                <a:spcPct val="150000"/>
              </a:lnSpc>
            </a:pPr>
            <a:r>
              <a:rPr lang="cs-CZ" dirty="0"/>
              <a:t>Anaerobní</a:t>
            </a:r>
          </a:p>
          <a:p>
            <a:pPr lvl="1">
              <a:lnSpc>
                <a:spcPct val="150000"/>
              </a:lnSpc>
            </a:pPr>
            <a:r>
              <a:rPr lang="cs-CZ" dirty="0"/>
              <a:t>Aerobní </a:t>
            </a:r>
          </a:p>
        </p:txBody>
      </p:sp>
      <p:pic>
        <p:nvPicPr>
          <p:cNvPr id="9" name="Zástupný symbol pro obsah 4">
            <a:extLst>
              <a:ext uri="{FF2B5EF4-FFF2-40B4-BE49-F238E27FC236}">
                <a16:creationId xmlns="" xmlns:a16="http://schemas.microsoft.com/office/drawing/2014/main" id="{6D3E5924-EA57-4707-9DD3-937BA17A75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268" y="666523"/>
            <a:ext cx="6573080" cy="571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060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="" xmlns:a16="http://schemas.microsoft.com/office/drawing/2014/main" id="{5E34591E-173B-4438-AC20-FDEB981AD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Mechanické čištění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="" xmlns:a16="http://schemas.microsoft.com/office/drawing/2014/main" id="{A91F82D2-6A00-40A3-A2FD-C1D06D59B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0748"/>
            <a:ext cx="10515600" cy="4666215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dirty="0"/>
              <a:t>Předčištění - odstranění hrubých nerozpustných předmětů a látek</a:t>
            </a:r>
          </a:p>
          <a:p>
            <a:pPr>
              <a:lnSpc>
                <a:spcPct val="150000"/>
              </a:lnSpc>
            </a:pPr>
            <a:r>
              <a:rPr lang="cs-CZ" dirty="0"/>
              <a:t>Lapáky štěrku</a:t>
            </a:r>
          </a:p>
          <a:p>
            <a:pPr>
              <a:lnSpc>
                <a:spcPct val="150000"/>
              </a:lnSpc>
            </a:pPr>
            <a:r>
              <a:rPr lang="cs-CZ" dirty="0"/>
              <a:t>Česle</a:t>
            </a:r>
          </a:p>
          <a:p>
            <a:pPr>
              <a:lnSpc>
                <a:spcPct val="150000"/>
              </a:lnSpc>
            </a:pPr>
            <a:r>
              <a:rPr lang="cs-CZ" dirty="0"/>
              <a:t>Lapáky písku</a:t>
            </a:r>
          </a:p>
          <a:p>
            <a:pPr>
              <a:lnSpc>
                <a:spcPct val="150000"/>
              </a:lnSpc>
            </a:pPr>
            <a:r>
              <a:rPr lang="cs-CZ" dirty="0"/>
              <a:t>Lapáky tuků</a:t>
            </a:r>
          </a:p>
          <a:p>
            <a:pPr>
              <a:lnSpc>
                <a:spcPct val="150000"/>
              </a:lnSpc>
            </a:pPr>
            <a:r>
              <a:rPr lang="cs-CZ" dirty="0"/>
              <a:t>Usazovací nádrže</a:t>
            </a:r>
          </a:p>
          <a:p>
            <a:pPr marL="0" indent="0">
              <a:lnSpc>
                <a:spcPct val="150000"/>
              </a:lnSpc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="" xmlns:a16="http://schemas.microsoft.com/office/drawing/2014/main" id="{01E261C7-F64F-4AAC-8C6F-1FB1CD5B9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230" y="2600679"/>
            <a:ext cx="3451570" cy="389219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0" name="Obrázek 9">
            <a:extLst>
              <a:ext uri="{FF2B5EF4-FFF2-40B4-BE49-F238E27FC236}">
                <a16:creationId xmlns="" xmlns:a16="http://schemas.microsoft.com/office/drawing/2014/main" id="{4DEC1EBD-7543-4DB1-A1C0-96FE7EB6E4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127" y="3429000"/>
            <a:ext cx="3534239" cy="264726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18874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4068BA3-1D09-4236-A936-574C60036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Biologické čištění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="" xmlns:a16="http://schemas.microsoft.com/office/drawing/2014/main" id="{236CC743-7AF7-4EAE-825A-8454D64EAF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0504"/>
            <a:ext cx="10515600" cy="46264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Mikroorganismy rozkládají organické látky a mění je na CO</a:t>
            </a:r>
            <a:r>
              <a:rPr lang="cs-CZ" baseline="-25000" dirty="0"/>
              <a:t>2, </a:t>
            </a:r>
            <a:r>
              <a:rPr lang="cs-CZ" dirty="0"/>
              <a:t>H</a:t>
            </a:r>
            <a:r>
              <a:rPr lang="cs-CZ" baseline="-25000" dirty="0"/>
              <a:t>2</a:t>
            </a:r>
            <a:r>
              <a:rPr lang="cs-CZ" dirty="0"/>
              <a:t>O a soli</a:t>
            </a:r>
          </a:p>
          <a:p>
            <a:endParaRPr lang="cs-CZ" sz="1100" dirty="0"/>
          </a:p>
          <a:p>
            <a:r>
              <a:rPr lang="cs-CZ" dirty="0"/>
              <a:t>Kyslíkatá oblast </a:t>
            </a:r>
          </a:p>
          <a:p>
            <a:pPr lvl="1"/>
            <a:r>
              <a:rPr lang="cs-CZ" dirty="0"/>
              <a:t>Oxidace a nitrifikace</a:t>
            </a:r>
          </a:p>
          <a:p>
            <a:pPr lvl="1"/>
            <a:endParaRPr lang="cs-CZ" sz="1100" dirty="0"/>
          </a:p>
          <a:p>
            <a:r>
              <a:rPr lang="cs-CZ" dirty="0"/>
              <a:t>Bezkyslíkatá oblast</a:t>
            </a:r>
          </a:p>
          <a:p>
            <a:pPr lvl="1"/>
            <a:r>
              <a:rPr lang="cs-CZ" dirty="0"/>
              <a:t>Denitrifikace </a:t>
            </a:r>
          </a:p>
          <a:p>
            <a:pPr lvl="1"/>
            <a:endParaRPr lang="cs-CZ" sz="1100" dirty="0"/>
          </a:p>
          <a:p>
            <a:r>
              <a:rPr lang="cs-CZ" dirty="0"/>
              <a:t>Anaerobní oblast</a:t>
            </a:r>
          </a:p>
          <a:p>
            <a:pPr lvl="1"/>
            <a:r>
              <a:rPr lang="cs-CZ" dirty="0"/>
              <a:t>Odstraňování fosforu, rozklad organických látek, zpracování kalu </a:t>
            </a:r>
          </a:p>
        </p:txBody>
      </p:sp>
    </p:spTree>
    <p:extLst>
      <p:ext uri="{BB962C8B-B14F-4D97-AF65-F5344CB8AC3E}">
        <p14:creationId xmlns:p14="http://schemas.microsoft.com/office/powerpoint/2010/main" val="1945323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="" xmlns:a16="http://schemas.microsoft.com/office/drawing/2014/main" id="{B26E9B21-8616-4BB0-9CC8-AD245E0AA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882" y="650548"/>
            <a:ext cx="7400236" cy="555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281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73DABBF5-E42D-4F4C-A0BC-83A303A0A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Aktivace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="" xmlns:a16="http://schemas.microsoft.com/office/drawing/2014/main" id="{E763CC4D-18A6-46FF-BD8B-641105BFA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3757"/>
            <a:ext cx="10515600" cy="461320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dirty="0"/>
              <a:t>Nejpoužívanější způsob biologického čištění odpadních vod</a:t>
            </a:r>
          </a:p>
          <a:p>
            <a:pPr>
              <a:lnSpc>
                <a:spcPct val="150000"/>
              </a:lnSpc>
            </a:pPr>
            <a:r>
              <a:rPr lang="cs-CZ" dirty="0"/>
              <a:t>Tvorba kalu v provzdušňované nádrži</a:t>
            </a:r>
          </a:p>
          <a:p>
            <a:pPr>
              <a:lnSpc>
                <a:spcPct val="150000"/>
              </a:lnSpc>
            </a:pPr>
            <a:endParaRPr lang="cs-CZ" sz="900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cs-CZ" dirty="0"/>
              <a:t>Surová voda → aktivační nádrž (voda + vratný kal) → provzdušňování aerátory → odstraňování NH</a:t>
            </a:r>
            <a:r>
              <a:rPr lang="cs-CZ" baseline="-25000" dirty="0"/>
              <a:t>4</a:t>
            </a:r>
            <a:r>
              <a:rPr lang="cs-CZ" baseline="30000" dirty="0"/>
              <a:t>+ </a:t>
            </a:r>
            <a:r>
              <a:rPr lang="cs-CZ" dirty="0"/>
              <a:t>→ separace kalu od vyčištěné vody (dosazovací nádrž) → zahuštěný kal znovu do aktivační nádrže → vyčištěná voda do vodních toků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73380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9">
            <a:extLst>
              <a:ext uri="{FF2B5EF4-FFF2-40B4-BE49-F238E27FC236}">
                <a16:creationId xmlns="" xmlns:a16="http://schemas.microsoft.com/office/drawing/2014/main" id="{D5310879-4F25-4051-9D88-B9FE936F9F88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2668" y="986769"/>
            <a:ext cx="8266664" cy="5095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50968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06F7A41D-4AE5-4FC9-8784-50FA516D5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Fosfor v odpadních vodách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="" xmlns:a16="http://schemas.microsoft.com/office/drawing/2014/main" id="{FB68F083-797A-44AB-80AE-18A6E1475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0748"/>
            <a:ext cx="10515600" cy="4666215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cs-CZ" dirty="0"/>
              <a:t>Fosfor - velký význam pro eutrofizaci vod - sledovaný parametr</a:t>
            </a:r>
          </a:p>
          <a:p>
            <a:pPr>
              <a:lnSpc>
                <a:spcPct val="150000"/>
              </a:lnSpc>
            </a:pPr>
            <a:r>
              <a:rPr lang="cs-CZ" dirty="0"/>
              <a:t>Eutrofizace - znehodnocování a zhoršování kvality povrchové vody</a:t>
            </a:r>
          </a:p>
          <a:p>
            <a:pPr lvl="1">
              <a:lnSpc>
                <a:spcPct val="150000"/>
              </a:lnSpc>
            </a:pPr>
            <a:r>
              <a:rPr lang="cs-CZ" dirty="0"/>
              <a:t>Zvýšená koncentrace sloučenin P a N - množení sinic - tvorba vodního květu</a:t>
            </a:r>
          </a:p>
          <a:p>
            <a:pPr lvl="1">
              <a:lnSpc>
                <a:spcPct val="150000"/>
              </a:lnSpc>
            </a:pPr>
            <a:r>
              <a:rPr lang="cs-CZ" dirty="0"/>
              <a:t>Vodní květ - deficit kyslíku, zvýšení koncentrace Fe a </a:t>
            </a:r>
            <a:r>
              <a:rPr lang="cs-CZ" dirty="0" err="1"/>
              <a:t>Mn</a:t>
            </a:r>
            <a:r>
              <a:rPr lang="cs-CZ" dirty="0"/>
              <a:t>, možná tvorba H</a:t>
            </a:r>
            <a:r>
              <a:rPr lang="cs-CZ" baseline="-25000" dirty="0"/>
              <a:t>2</a:t>
            </a:r>
            <a:r>
              <a:rPr lang="cs-CZ" dirty="0"/>
              <a:t>S a CH</a:t>
            </a:r>
            <a:r>
              <a:rPr lang="cs-CZ" baseline="-25000" dirty="0"/>
              <a:t>4</a:t>
            </a:r>
            <a:endParaRPr lang="cs-CZ" dirty="0"/>
          </a:p>
          <a:p>
            <a:pPr lvl="1">
              <a:lnSpc>
                <a:spcPct val="150000"/>
              </a:lnSpc>
            </a:pPr>
            <a:r>
              <a:rPr lang="cs-CZ" dirty="0"/>
              <a:t>Sinicový květ - na tvorbu stačí 10 µg fosforu v 1 litru vody</a:t>
            </a:r>
          </a:p>
          <a:p>
            <a:pPr lvl="1">
              <a:lnSpc>
                <a:spcPct val="150000"/>
              </a:lnSpc>
            </a:pPr>
            <a:endParaRPr lang="cs-CZ" sz="500" dirty="0"/>
          </a:p>
          <a:p>
            <a:pPr>
              <a:lnSpc>
                <a:spcPct val="150000"/>
              </a:lnSpc>
            </a:pPr>
            <a:r>
              <a:rPr lang="cs-CZ" dirty="0"/>
              <a:t>V pitné vodě je zdravotně nezávadný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0826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F4A4B9B1-ECF5-4B26-9BD0-1206DEA20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Biologické odstraňování fosforu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="" xmlns:a16="http://schemas.microsoft.com/office/drawing/2014/main" id="{C4C30AE3-5D9A-44E1-B7EF-9848AE461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0504"/>
            <a:ext cx="10515600" cy="4626459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cs-CZ" dirty="0"/>
              <a:t>Založeno na schopnosti mikroorganismů akumulovat fosfor</a:t>
            </a:r>
          </a:p>
          <a:p>
            <a:pPr>
              <a:lnSpc>
                <a:spcPct val="150000"/>
              </a:lnSpc>
            </a:pPr>
            <a:r>
              <a:rPr lang="cs-CZ" dirty="0"/>
              <a:t>V současnosti známo kolem 20 druhů mikroorganismů </a:t>
            </a:r>
          </a:p>
          <a:p>
            <a:pPr>
              <a:lnSpc>
                <a:spcPct val="150000"/>
              </a:lnSpc>
            </a:pPr>
            <a:r>
              <a:rPr lang="cs-CZ" dirty="0"/>
              <a:t>Výhoda - nepoužívají se chemikálie</a:t>
            </a:r>
          </a:p>
          <a:p>
            <a:pPr>
              <a:lnSpc>
                <a:spcPct val="150000"/>
              </a:lnSpc>
            </a:pPr>
            <a:r>
              <a:rPr lang="cs-CZ" dirty="0"/>
              <a:t>Bakterie jsou schopny měnit fosforečnany na </a:t>
            </a:r>
            <a:r>
              <a:rPr lang="cs-CZ" dirty="0" err="1"/>
              <a:t>polyfosforečnany</a:t>
            </a:r>
            <a:r>
              <a:rPr lang="cs-CZ" dirty="0"/>
              <a:t> a zpět</a:t>
            </a:r>
          </a:p>
          <a:p>
            <a:pPr marL="0" indent="0">
              <a:lnSpc>
                <a:spcPct val="150000"/>
              </a:lnSpc>
              <a:buNone/>
            </a:pPr>
            <a:endParaRPr lang="cs-CZ" sz="1500" dirty="0"/>
          </a:p>
          <a:p>
            <a:pPr>
              <a:lnSpc>
                <a:spcPct val="150000"/>
              </a:lnSpc>
            </a:pPr>
            <a:r>
              <a:rPr lang="cs-CZ" dirty="0"/>
              <a:t>Odstraňování fosforu pomocí biofilmu z řas </a:t>
            </a:r>
          </a:p>
          <a:p>
            <a:pPr>
              <a:lnSpc>
                <a:spcPct val="150000"/>
              </a:lnSpc>
            </a:pPr>
            <a:r>
              <a:rPr lang="cs-CZ" dirty="0"/>
              <a:t>Využití biomasy - hnojivo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44810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="" xmlns:a16="http://schemas.microsoft.com/office/drawing/2014/main" id="{5BDBB97A-87A4-435F-B154-DF5A08DBDC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u="sng" dirty="0"/>
              <a:t>https://www.youtube.com/watch?v=JZ9CNEXVv1g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242813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E7622506-2F68-4424-8EF0-8E12FABBA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Zdroje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="" xmlns:a16="http://schemas.microsoft.com/office/drawing/2014/main" id="{FCB05F5B-6AC4-41FD-9557-EBB72E471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CHUDOBA J., DOHÁNYOS M., WANNER J.: </a:t>
            </a:r>
            <a:r>
              <a:rPr lang="cs-CZ" i="1" dirty="0"/>
              <a:t>Biologické čištění odpadních vod;</a:t>
            </a:r>
            <a:r>
              <a:rPr lang="cs-CZ" dirty="0"/>
              <a:t> Nakladatelství technické literatury, Praha 1991</a:t>
            </a:r>
          </a:p>
          <a:p>
            <a:pPr marL="0" lvl="0" indent="0">
              <a:buNone/>
            </a:pPr>
            <a:endParaRPr lang="cs-CZ" dirty="0"/>
          </a:p>
          <a:p>
            <a:pPr lvl="0"/>
            <a:r>
              <a:rPr lang="cs-CZ" dirty="0"/>
              <a:t>HLAVÍNEK P., MIČÍN J., PRAX P.: </a:t>
            </a:r>
            <a:r>
              <a:rPr lang="cs-CZ" i="1" dirty="0"/>
              <a:t>Stokování a čištění odpadních vod</a:t>
            </a:r>
            <a:r>
              <a:rPr lang="cs-CZ" dirty="0"/>
              <a:t>; Vysoké učení technické v Brně; 2006</a:t>
            </a:r>
          </a:p>
          <a:p>
            <a:pPr lvl="0"/>
            <a:endParaRPr lang="cs-CZ" dirty="0"/>
          </a:p>
          <a:p>
            <a:pPr lvl="0"/>
            <a:r>
              <a:rPr lang="cs-CZ" dirty="0"/>
              <a:t>BATĚK J.: </a:t>
            </a:r>
            <a:r>
              <a:rPr lang="cs-CZ" i="1" dirty="0"/>
              <a:t>Skripta pro školení pracovníků čistíren odpadních vod Ostravských vodáren a kanalizací a.s</a:t>
            </a:r>
            <a:r>
              <a:rPr lang="cs-CZ" dirty="0"/>
              <a:t>.; 2010</a:t>
            </a:r>
          </a:p>
        </p:txBody>
      </p:sp>
    </p:spTree>
    <p:extLst>
      <p:ext uri="{BB962C8B-B14F-4D97-AF65-F5344CB8AC3E}">
        <p14:creationId xmlns:p14="http://schemas.microsoft.com/office/powerpoint/2010/main" val="38502284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TM04033919[[fn=Obvod]]</Template>
  <TotalTime>324</TotalTime>
  <Words>323</Words>
  <Application>Microsoft Office PowerPoint</Application>
  <PresentationFormat>Vlastní</PresentationFormat>
  <Paragraphs>62</Paragraphs>
  <Slides>12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3" baseType="lpstr">
      <vt:lpstr>Motiv Office</vt:lpstr>
      <vt:lpstr>Čistírna odpadních vod</vt:lpstr>
      <vt:lpstr>Zdroje odpadních vod</vt:lpstr>
      <vt:lpstr>Prezentace aplikace PowerPoint</vt:lpstr>
      <vt:lpstr>Mechanické čištění</vt:lpstr>
      <vt:lpstr>Biologické čištění</vt:lpstr>
      <vt:lpstr>Prezentace aplikace PowerPoint</vt:lpstr>
      <vt:lpstr>Aktivace</vt:lpstr>
      <vt:lpstr>Prezentace aplikace PowerPoint</vt:lpstr>
      <vt:lpstr>Fosfor v odpadních vodách</vt:lpstr>
      <vt:lpstr>Biologické odstraňování fosforu</vt:lpstr>
      <vt:lpstr>Prezentace aplikace PowerPoint</vt:lpstr>
      <vt:lpstr>Zdroje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Čistírna odpadních vod  a biotechnologie v procesu čištění odpadní vody</dc:title>
  <dc:creator>Hana HUBROVÁ</dc:creator>
  <cp:lastModifiedBy>RNDr. Božena Navrátilová, Ph.D.</cp:lastModifiedBy>
  <cp:revision>43</cp:revision>
  <dcterms:created xsi:type="dcterms:W3CDTF">2018-11-11T09:18:41Z</dcterms:created>
  <dcterms:modified xsi:type="dcterms:W3CDTF">2018-11-28T09:46:24Z</dcterms:modified>
</cp:coreProperties>
</file>