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6"/>
  </p:notesMasterIdLst>
  <p:sldIdLst>
    <p:sldId id="256" r:id="rId2"/>
    <p:sldId id="257" r:id="rId3"/>
    <p:sldId id="259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1" r:id="rId12"/>
    <p:sldId id="270" r:id="rId13"/>
    <p:sldId id="258" r:id="rId14"/>
    <p:sldId id="264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8ACDA-D3B5-459E-91D4-E449F3971E72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17F1F-052B-44B8-B6BC-7C81AA54DE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7110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soji</a:t>
            </a:r>
            <a:r>
              <a:rPr lang="cs-CZ" baseline="0" dirty="0" smtClean="0"/>
              <a:t> se snědlo přes miliardu tun, nezjistily se žádné </a:t>
            </a:r>
            <a:r>
              <a:rPr lang="cs-CZ" baseline="0" dirty="0" err="1" smtClean="0"/>
              <a:t>negaivní</a:t>
            </a:r>
            <a:r>
              <a:rPr lang="cs-CZ" baseline="0" dirty="0" smtClean="0"/>
              <a:t> </a:t>
            </a:r>
            <a:r>
              <a:rPr lang="cs-CZ" baseline="0" dirty="0" err="1" smtClean="0"/>
              <a:t>účiky</a:t>
            </a:r>
            <a:r>
              <a:rPr lang="cs-CZ" baseline="0" dirty="0" smtClean="0"/>
              <a:t>,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C1435-BEAE-44FB-81B3-BCCBD22C686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568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72097124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96115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4609413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4049422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5529167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7816923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549737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9545522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2012609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6867394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191268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7579500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54379647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5798391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6692316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880523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DCDAE-644D-4463-9F68-FCAFE46948FB}" type="datetimeFigureOut">
              <a:rPr lang="cs-CZ" smtClean="0"/>
              <a:pPr/>
              <a:t>28.11.2018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DB61FD-B287-4924-823C-6C62DBB1C55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2026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ransition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eformy.cz/70-mrtvych-krysich-samicek-nedoporucuje-konzumovat-gmo-kukurici-dokument-o-spolecnosti-monsanto/" TargetMode="External"/><Relationship Id="rId3" Type="http://schemas.openxmlformats.org/officeDocument/2006/relationships/hyperlink" Target="https://encrypted-tbn0.gstatic.com/images?q=tbn:ANd9GcQaJoAVfbtoWFdrtKIDzwNRhug7ZqzXshTx97JH9XJ0pYWLCnjF" TargetMode="External"/><Relationship Id="rId7" Type="http://schemas.openxmlformats.org/officeDocument/2006/relationships/hyperlink" Target="https://www.naturalblaze.com/2018/05/march-against-monsanto-2018-global-protests-be-there.html" TargetMode="External"/><Relationship Id="rId2" Type="http://schemas.openxmlformats.org/officeDocument/2006/relationships/hyperlink" Target="http://svobodnenoviny.eu/geneticky-upravene-potraviny-hrozba-pro-lidstv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eviantart.com/poasterchild/art/Just-Say-No-To-GMO-s-392120334" TargetMode="External"/><Relationship Id="rId5" Type="http://schemas.openxmlformats.org/officeDocument/2006/relationships/hyperlink" Target="https://www.peaceproject.com/stickers/fullsize/Anti-GMO%20and%20GE" TargetMode="External"/><Relationship Id="rId4" Type="http://schemas.openxmlformats.org/officeDocument/2006/relationships/hyperlink" Target="http://ceskapozice.lidovky.cz/skonci-v-evrope-gm-plodiny-drive-nez-zacaly-fkv-/tema.aspx?c=A130823_225232_pozice_13508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peace.org/archive-czech/cz/blogy/Dalsi-temata/sebevrada-kadou-plhodinu-na-vin-gmo/blog/39505/" TargetMode="External"/><Relationship Id="rId2" Type="http://schemas.openxmlformats.org/officeDocument/2006/relationships/hyperlink" Target="https://www.nazeleno.cz/bio/zdrava-vyziva/geneticky-modifikovane-potraviny-jaka-jsou-rizika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agri.cz/public/web/file/209381/GMO_web_aktual_listopad_12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atar-chalupar.cz/jak-vyhrat-nad-msicemi/" TargetMode="External"/><Relationship Id="rId13" Type="http://schemas.openxmlformats.org/officeDocument/2006/relationships/hyperlink" Target="https://www.zdraviakrasa.cz/kozi-mleko-pijte-zdravejsi-nez-kravske-343/" TargetMode="External"/><Relationship Id="rId18" Type="http://schemas.openxmlformats.org/officeDocument/2006/relationships/hyperlink" Target="http://www.gate2biotech.cz/zlata-ryze-konecne-na-nasich-stolech/" TargetMode="External"/><Relationship Id="rId3" Type="http://schemas.openxmlformats.org/officeDocument/2006/relationships/hyperlink" Target="https://bio-infoweb.webnode.cz/products/co-jsou-to-pesticidy-/" TargetMode="External"/><Relationship Id="rId21" Type="http://schemas.openxmlformats.org/officeDocument/2006/relationships/hyperlink" Target="http://www.stop-multikulti.cz/humanitarni-organizace-jsou-spoluvinikem-humanitarni-katastrofy-v-africe/" TargetMode="External"/><Relationship Id="rId7" Type="http://schemas.openxmlformats.org/officeDocument/2006/relationships/hyperlink" Target="http://www.africke-deti.estranky.cz/clanky/hlad-a-zizen/hlad-a-podvyziva.html" TargetMode="External"/><Relationship Id="rId12" Type="http://schemas.openxmlformats.org/officeDocument/2006/relationships/hyperlink" Target="https://cs.healthycareinfo.com/starch-and-glucose-in-potatoes-43054" TargetMode="External"/><Relationship Id="rId17" Type="http://schemas.openxmlformats.org/officeDocument/2006/relationships/hyperlink" Target="https://www.dama.cz/clanek/lidske-vykaly-nas-mohou-v-budoucnosti-zachranit-pred-hladomory" TargetMode="External"/><Relationship Id="rId2" Type="http://schemas.openxmlformats.org/officeDocument/2006/relationships/hyperlink" Target="http://www.kubanmakler.ru/AGROHIMIYA/index.htm" TargetMode="External"/><Relationship Id="rId16" Type="http://schemas.openxmlformats.org/officeDocument/2006/relationships/hyperlink" Target="https://www.tyden.cz/rubriky/domaci/kapri-zaplavili-rybniky-vedci-hovori-o-ekologicke-katastrofe_353534.html" TargetMode="External"/><Relationship Id="rId20" Type="http://schemas.openxmlformats.org/officeDocument/2006/relationships/hyperlink" Target="https://www.labuznik.cz/ingredience/ryz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z.depositphotos.com/122290228/stock-photo-hand-drawn-chemistry-formulas.html" TargetMode="External"/><Relationship Id="rId11" Type="http://schemas.openxmlformats.org/officeDocument/2006/relationships/hyperlink" Target="https://cit.vfu.cz/bartovae/opvk2014/?title=foto-chemicke_slozeni&amp;lang=cz" TargetMode="External"/><Relationship Id="rId5" Type="http://schemas.openxmlformats.org/officeDocument/2006/relationships/hyperlink" Target="https://www.fitrevue.cz/zaklady-stravovani-slozeni-potravin-zaklad-jidelnicku/" TargetMode="External"/><Relationship Id="rId15" Type="http://schemas.openxmlformats.org/officeDocument/2006/relationships/hyperlink" Target="https://www.lidovky.cz/domov/sucho-neni-tak-zle-jako-loni-srazky-pomohly-rika-odbornik-v-praze-nedostatek-vody-nehrozi.A180617_111214_ln_domov_ele/foto/APE5cb7be_shutterstock_183885584.jpg" TargetMode="External"/><Relationship Id="rId10" Type="http://schemas.openxmlformats.org/officeDocument/2006/relationships/hyperlink" Target="https://www.roundup-garden.cz/produktu/roundup-3-litre-sprayer" TargetMode="External"/><Relationship Id="rId19" Type="http://schemas.openxmlformats.org/officeDocument/2006/relationships/hyperlink" Target="https://uspesnynaburze.sk/blog/investicne-zlato-kupit/" TargetMode="External"/><Relationship Id="rId4" Type="http://schemas.openxmlformats.org/officeDocument/2006/relationships/hyperlink" Target="https://www.blesk.cz/clanek/radce-penize/206040/pruzkum-odhalil-pred-partnerem-si-ulivame-penize.html" TargetMode="External"/><Relationship Id="rId9" Type="http://schemas.openxmlformats.org/officeDocument/2006/relationships/hyperlink" Target="https://www.ceskestavby.cz/clanky/jak-se-zbavit-plevele-22899.html" TargetMode="External"/><Relationship Id="rId14" Type="http://schemas.openxmlformats.org/officeDocument/2006/relationships/hyperlink" Target="http://zahrada.bydleniprokazdeho.cz/zelenina/" TargetMode="External"/><Relationship Id="rId22" Type="http://schemas.openxmlformats.org/officeDocument/2006/relationships/hyperlink" Target="https://www.tyden.cz/rubriky/veda/veda-a-my/horecku-dengue-ma-zastavit-geneticky-modifikovany-komar_185942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agri.cz/public/web/file/17415/sbornik_GMO_2007.pdf" TargetMode="External"/><Relationship Id="rId2" Type="http://schemas.openxmlformats.org/officeDocument/2006/relationships/hyperlink" Target="http://eagri.cz/public/web/file/209381/GMO_web_aktual_listopad_12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esmir.cz/cz/casopis/archiv-casopisu/2017/cislo-6/zlata-ryz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3840" y="1568511"/>
            <a:ext cx="9544594" cy="1646302"/>
          </a:xfrm>
        </p:spPr>
        <p:txBody>
          <a:bodyPr/>
          <a:lstStyle/>
          <a:p>
            <a:r>
              <a:rPr lang="cs-CZ" dirty="0" smtClean="0"/>
              <a:t>Biotechnologie rostlin a GMO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484" y="3388982"/>
            <a:ext cx="7766936" cy="1096899"/>
          </a:xfrm>
        </p:spPr>
        <p:txBody>
          <a:bodyPr>
            <a:normAutofit/>
          </a:bodyPr>
          <a:lstStyle/>
          <a:p>
            <a:r>
              <a:rPr lang="cs-CZ" sz="3200" dirty="0" smtClean="0"/>
              <a:t>Pozitiva a negativa GMO</a:t>
            </a:r>
            <a:endParaRPr lang="cs-CZ" sz="3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243840" y="6322423"/>
            <a:ext cx="3770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50000"/>
                  </a:schemeClr>
                </a:solidFill>
              </a:rPr>
              <a:t>Vrbovská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1">
                    <a:lumMod val="50000"/>
                  </a:schemeClr>
                </a:solidFill>
              </a:rPr>
              <a:t>Abigail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, Fojtová Renáta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5825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POZITIVA GMO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60" y="1808598"/>
            <a:ext cx="4102211" cy="1814167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240" y="4367868"/>
            <a:ext cx="3760041" cy="198918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6" y="3868886"/>
            <a:ext cx="2831691" cy="283169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073" y="1623382"/>
            <a:ext cx="3253107" cy="230640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266" y="3236856"/>
            <a:ext cx="2857500" cy="2047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24807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Transgenní rostliny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rozdělení </a:t>
            </a:r>
            <a:r>
              <a:rPr lang="cs-CZ" dirty="0"/>
              <a:t>GMO rostlin-	I. generace</a:t>
            </a:r>
          </a:p>
          <a:p>
            <a:pPr marL="0" indent="0">
              <a:buNone/>
            </a:pPr>
            <a:r>
              <a:rPr lang="cs-CZ" dirty="0"/>
              <a:t>						II. generace</a:t>
            </a:r>
          </a:p>
          <a:p>
            <a:pPr marL="0" indent="0">
              <a:buNone/>
            </a:pPr>
            <a:r>
              <a:rPr lang="cs-CZ" dirty="0"/>
              <a:t>						III. generace</a:t>
            </a:r>
          </a:p>
          <a:p>
            <a:pPr marL="0" indent="0">
              <a:buNone/>
            </a:pPr>
            <a:r>
              <a:rPr lang="cs-CZ" dirty="0"/>
              <a:t>						IV. </a:t>
            </a:r>
            <a:r>
              <a:rPr lang="cs-CZ" dirty="0" smtClean="0"/>
              <a:t>generace</a:t>
            </a:r>
          </a:p>
          <a:p>
            <a:r>
              <a:rPr lang="cs-CZ" dirty="0"/>
              <a:t>t</a:t>
            </a:r>
            <a:r>
              <a:rPr lang="cs-CZ" dirty="0" smtClean="0"/>
              <a:t>olerance vůči herbicidům</a:t>
            </a:r>
          </a:p>
          <a:p>
            <a:r>
              <a:rPr lang="cs-CZ" dirty="0"/>
              <a:t>o</a:t>
            </a:r>
            <a:r>
              <a:rPr lang="cs-CZ" dirty="0" smtClean="0"/>
              <a:t>dolnost k hmyzím škůdcům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634" y="1111649"/>
            <a:ext cx="3532611" cy="234565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6" y="3873137"/>
            <a:ext cx="3252338" cy="21682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95" y="3534591"/>
            <a:ext cx="1786823" cy="20476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64239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Modifikace složení potravin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97773" y="1869787"/>
            <a:ext cx="8596668" cy="3880773"/>
          </a:xfrm>
        </p:spPr>
        <p:txBody>
          <a:bodyPr/>
          <a:lstStyle/>
          <a:p>
            <a:r>
              <a:rPr lang="cs-CZ" dirty="0"/>
              <a:t>ú</a:t>
            </a:r>
            <a:r>
              <a:rPr lang="cs-CZ" dirty="0" smtClean="0"/>
              <a:t>prava množství škrobu a vody v bramborách</a:t>
            </a:r>
          </a:p>
          <a:p>
            <a:r>
              <a:rPr lang="cs-CZ" dirty="0"/>
              <a:t>ú</a:t>
            </a:r>
            <a:r>
              <a:rPr lang="cs-CZ" dirty="0" smtClean="0"/>
              <a:t>prava složení škrobu</a:t>
            </a:r>
          </a:p>
          <a:p>
            <a:r>
              <a:rPr lang="cs-CZ" dirty="0"/>
              <a:t>d</a:t>
            </a:r>
            <a:r>
              <a:rPr lang="cs-CZ" dirty="0" smtClean="0"/>
              <a:t>louhotrvající čerstvost ovoce a zeleniny</a:t>
            </a:r>
          </a:p>
          <a:p>
            <a:r>
              <a:rPr lang="cs-CZ" dirty="0" smtClean="0"/>
              <a:t>„zázračné mléko“</a:t>
            </a:r>
          </a:p>
          <a:p>
            <a:r>
              <a:rPr lang="cs-CZ" dirty="0" smtClean="0"/>
              <a:t>„zlatá rýže“</a:t>
            </a:r>
          </a:p>
          <a:p>
            <a:endParaRPr lang="cs-CZ" dirty="0" smtClean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69" y="3840480"/>
            <a:ext cx="2873829" cy="215537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8" y="4789453"/>
            <a:ext cx="3332309" cy="174946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588" y="1566229"/>
            <a:ext cx="3411377" cy="2274251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588" y="4199800"/>
            <a:ext cx="3079450" cy="14822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2290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Zlepšení vlastností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Odolnost vůči suchu</a:t>
            </a:r>
          </a:p>
          <a:p>
            <a:r>
              <a:rPr lang="cs-CZ" dirty="0" smtClean="0"/>
              <a:t>Ekologický chov ryb</a:t>
            </a:r>
            <a:endParaRPr lang="cs-CZ" dirty="0"/>
          </a:p>
          <a:p>
            <a:r>
              <a:rPr lang="cs-CZ" dirty="0"/>
              <a:t>Moskyti odolní vůči </a:t>
            </a:r>
            <a:r>
              <a:rPr lang="cs-CZ" dirty="0" smtClean="0"/>
              <a:t>malárii</a:t>
            </a:r>
          </a:p>
          <a:p>
            <a:r>
              <a:rPr lang="cs-CZ" dirty="0" smtClean="0"/>
              <a:t>„lidský‘ inzulin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330" y="1679275"/>
            <a:ext cx="2208073" cy="144004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24" y="3992490"/>
            <a:ext cx="3770224" cy="18161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975" y="2222340"/>
            <a:ext cx="2391954" cy="179396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143" y="4340606"/>
            <a:ext cx="3537572" cy="17007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5756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Zajištění potravy v rozvojových zemích</a:t>
            </a:r>
            <a:br>
              <a:rPr lang="cs-CZ" dirty="0" smtClean="0"/>
            </a:br>
            <a:r>
              <a:rPr lang="cs-CZ" dirty="0" smtClean="0"/>
              <a:t>a ekonomické výhody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1910303" y="4749417"/>
            <a:ext cx="778587" cy="324932"/>
          </a:xfrm>
        </p:spPr>
        <p:txBody>
          <a:bodyPr/>
          <a:lstStyle/>
          <a:p>
            <a:r>
              <a:rPr lang="cs-CZ" sz="6600" dirty="0" smtClean="0"/>
              <a:t>+</a:t>
            </a:r>
            <a:endParaRPr lang="cs-CZ" sz="6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675745" y="2041850"/>
            <a:ext cx="4185623" cy="2129057"/>
          </a:xfrm>
        </p:spPr>
        <p:txBody>
          <a:bodyPr/>
          <a:lstStyle/>
          <a:p>
            <a:r>
              <a:rPr lang="cs-CZ" dirty="0" smtClean="0"/>
              <a:t>„zlatá“ rýže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088385" y="2118936"/>
            <a:ext cx="4185617" cy="3304117"/>
          </a:xfrm>
        </p:spPr>
        <p:txBody>
          <a:bodyPr/>
          <a:lstStyle/>
          <a:p>
            <a:r>
              <a:rPr lang="cs-CZ" dirty="0"/>
              <a:t>v</a:t>
            </a:r>
            <a:r>
              <a:rPr lang="cs-CZ" dirty="0" smtClean="0"/>
              <a:t>yšší výnos = úspora nákladů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20" y="2613945"/>
            <a:ext cx="3258090" cy="183434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744" y="2737245"/>
            <a:ext cx="3575809" cy="153025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40" y="4866302"/>
            <a:ext cx="2874896" cy="1918095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196002" y="4366463"/>
            <a:ext cx="1584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/>
              <a:t> ???</a:t>
            </a:r>
            <a:endParaRPr lang="cs-CZ" sz="4000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02" y="4699148"/>
            <a:ext cx="3409428" cy="18919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5842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13" y="515007"/>
            <a:ext cx="8596668" cy="1320800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Negativa a rizika GMO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Zástupný symbol pro obsah 3" descr="march-against-monsanto-ho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8632" y="1646681"/>
            <a:ext cx="6533962" cy="4369587"/>
          </a:xfrm>
        </p:spPr>
      </p:pic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779" y="3032484"/>
            <a:ext cx="55721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 descr="C:\Users\Uživatel\Desktop\studium\7. semestr Mgr\BRGMO\S717_Say_No_To_GMOs_Choose_Organi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7476" y="228669"/>
            <a:ext cx="5803681" cy="2843804"/>
          </a:xfrm>
          <a:prstGeom prst="rect">
            <a:avLst/>
          </a:prstGeom>
          <a:noFill/>
        </p:spPr>
      </p:pic>
      <p:pic>
        <p:nvPicPr>
          <p:cNvPr id="36867" name="Picture 3" descr="VÃ½sledek obrÃ¡zku pro monsanto gm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3270" y="3664673"/>
            <a:ext cx="3657461" cy="1717224"/>
          </a:xfrm>
          <a:prstGeom prst="rect">
            <a:avLst/>
          </a:prstGeom>
          <a:noFill/>
        </p:spPr>
      </p:pic>
      <p:pic>
        <p:nvPicPr>
          <p:cNvPr id="10242" name="Picture 2" descr="https://encrypted-tbn0.gstatic.com/images?q=tbn:ANd9GcQaXtf3lGB8J2mw_U1ePwn-bSUD5Cmjv_5ml3-5x4BwoWLBAAYT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1490" y="5138746"/>
            <a:ext cx="2952750" cy="1543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77082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198892"/>
            <a:ext cx="8596668" cy="4492459"/>
          </a:xfrm>
        </p:spPr>
        <p:txBody>
          <a:bodyPr>
            <a:normAutofit/>
          </a:bodyPr>
          <a:lstStyle/>
          <a:p>
            <a:pPr>
              <a:buNone/>
            </a:pPr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GMO potraviny způsobují zdravotní, psychické potíže! (alergie, rakovinu, ADHD…)</a:t>
            </a:r>
          </a:p>
          <a:p>
            <a:pPr lvl="4">
              <a:buNone/>
            </a:pPr>
            <a:r>
              <a:rPr lang="cs-CZ" sz="1800" b="1" dirty="0" smtClean="0">
                <a:solidFill>
                  <a:schemeClr val="tx1"/>
                </a:solidFill>
              </a:rPr>
              <a:t>ne,nebylo doposud prokázáno (přes 20 let)</a:t>
            </a:r>
          </a:p>
          <a:p>
            <a:pPr lvl="4">
              <a:buNone/>
            </a:pPr>
            <a:r>
              <a:rPr lang="cs-CZ" sz="1800" b="1" dirty="0" smtClean="0">
                <a:solidFill>
                  <a:schemeClr val="tx1"/>
                </a:solidFill>
              </a:rPr>
              <a:t>není známý prokazatelný způsob negativního působení</a:t>
            </a:r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Není dostatečné testování!</a:t>
            </a:r>
          </a:p>
          <a:p>
            <a:pPr lvl="2">
              <a:buNone/>
            </a:pPr>
            <a:r>
              <a:rPr lang="cs-CZ" dirty="0" smtClean="0">
                <a:solidFill>
                  <a:schemeClr val="tx1"/>
                </a:solidFill>
              </a:rPr>
              <a:t>			</a:t>
            </a:r>
            <a:r>
              <a:rPr lang="cs-CZ" sz="1800" b="1" dirty="0" smtClean="0">
                <a:solidFill>
                  <a:schemeClr val="tx1"/>
                </a:solidFill>
              </a:rPr>
              <a:t>velmi nepravděpodobné, velmi přísné, dlouhotrvající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bakterie mohou zabudovat úsek DNA z potravy do své DNA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					</a:t>
            </a:r>
            <a:r>
              <a:rPr lang="cs-CZ" b="1" dirty="0" smtClean="0">
                <a:solidFill>
                  <a:schemeClr val="tx1"/>
                </a:solidFill>
              </a:rPr>
              <a:t>není prakticky možné</a:t>
            </a:r>
            <a:endParaRPr lang="cs-CZ" sz="1800" b="1" dirty="0" smtClean="0">
              <a:solidFill>
                <a:srgbClr val="FF0000"/>
              </a:solidFill>
            </a:endParaRPr>
          </a:p>
          <a:p>
            <a:pPr lvl="1"/>
            <a:r>
              <a:rPr lang="cs-CZ" b="1" dirty="0" smtClean="0">
                <a:solidFill>
                  <a:srgbClr val="FF0000"/>
                </a:solidFill>
              </a:rPr>
              <a:t>rezistence bakterií vůči antibiotikům</a:t>
            </a:r>
          </a:p>
          <a:p>
            <a:pPr lvl="3">
              <a:buNone/>
            </a:pPr>
            <a:r>
              <a:rPr lang="cs-CZ" b="1" dirty="0" smtClean="0">
                <a:solidFill>
                  <a:schemeClr val="tx1"/>
                </a:solidFill>
              </a:rPr>
              <a:t>	</a:t>
            </a:r>
            <a:r>
              <a:rPr lang="cs-CZ" sz="1800" b="1" dirty="0" smtClean="0">
                <a:solidFill>
                  <a:schemeClr val="tx1"/>
                </a:solidFill>
              </a:rPr>
              <a:t>člověk sní v 1g </a:t>
            </a:r>
            <a:r>
              <a:rPr lang="cs-CZ" sz="1800" b="1" dirty="0" smtClean="0">
                <a:solidFill>
                  <a:schemeClr val="tx1"/>
                </a:solidFill>
              </a:rPr>
              <a:t>10 miliard </a:t>
            </a:r>
            <a:r>
              <a:rPr lang="cs-CZ" sz="1800" b="1" dirty="0" smtClean="0">
                <a:solidFill>
                  <a:schemeClr val="tx1"/>
                </a:solidFill>
              </a:rPr>
              <a:t>genů</a:t>
            </a:r>
            <a:endParaRPr lang="cs-CZ" sz="1200" b="1" dirty="0" smtClean="0">
              <a:solidFill>
                <a:schemeClr val="tx1"/>
              </a:solidFill>
            </a:endParaRPr>
          </a:p>
          <a:p>
            <a:endParaRPr lang="cs-CZ" sz="18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cs-CZ" sz="2200" b="1" dirty="0">
              <a:solidFill>
                <a:schemeClr val="tx1"/>
              </a:solidFill>
            </a:endParaRPr>
          </a:p>
        </p:txBody>
      </p:sp>
      <p:pic>
        <p:nvPicPr>
          <p:cNvPr id="5" name="Obrázek 4" descr="GMO OGM MONSANTO WHAT IS IT DANGER CONTROL FOOD SUPPLY WHAT YOU SHOULD KNOW ASPARTAME CARTOON INTERESTING FACTS AGENT ORANGE 1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54833" y="4281204"/>
            <a:ext cx="3940929" cy="2325149"/>
          </a:xfrm>
          <a:prstGeom prst="rect">
            <a:avLst/>
          </a:prstGeom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771927" y="373117"/>
            <a:ext cx="8596668" cy="1320800"/>
          </a:xfrm>
        </p:spPr>
        <p:txBody>
          <a:bodyPr/>
          <a:lstStyle/>
          <a:p>
            <a:r>
              <a:rPr lang="cs-CZ" dirty="0" smtClean="0"/>
              <a:t>Z hlediska spotřebitele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4030512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 hlediska pěstitele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1927" y="1561500"/>
            <a:ext cx="9522956" cy="4870831"/>
          </a:xfrm>
        </p:spPr>
        <p:txBody>
          <a:bodyPr>
            <a:normAutofit lnSpcReduction="1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Pěstování GMO rostlin mohou vzniknout  </a:t>
            </a:r>
            <a:r>
              <a:rPr lang="cs-CZ" b="1" dirty="0" err="1" smtClean="0">
                <a:solidFill>
                  <a:srgbClr val="FF0000"/>
                </a:solidFill>
              </a:rPr>
              <a:t>superplevele</a:t>
            </a:r>
            <a:endParaRPr lang="cs-CZ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					ano </a:t>
            </a:r>
            <a:r>
              <a:rPr lang="cs-CZ" b="1" dirty="0" smtClean="0">
                <a:solidFill>
                  <a:schemeClr val="tx1"/>
                </a:solidFill>
              </a:rPr>
              <a:t>,ale důsledkem špatné  zemědělské praxe, </a:t>
            </a:r>
          </a:p>
          <a:p>
            <a:pPr marL="342900" lvl="1" indent="-342900">
              <a:buNone/>
            </a:pPr>
            <a:r>
              <a:rPr lang="cs-CZ" b="1" dirty="0" smtClean="0">
                <a:solidFill>
                  <a:schemeClr val="tx1"/>
                </a:solidFill>
              </a:rPr>
              <a:t>					</a:t>
            </a:r>
            <a:r>
              <a:rPr lang="cs-CZ" sz="1800" dirty="0" err="1" smtClean="0"/>
              <a:t>Pěstovnání</a:t>
            </a:r>
            <a:r>
              <a:rPr lang="cs-CZ" sz="1800" dirty="0" smtClean="0"/>
              <a:t> GMO trávy, na golfových hřištích (přenos vlastností na divoké 				plodiny (</a:t>
            </a:r>
            <a:r>
              <a:rPr lang="cs-CZ" sz="1800" dirty="0" err="1" smtClean="0"/>
              <a:t>např</a:t>
            </a:r>
            <a:r>
              <a:rPr lang="cs-CZ" sz="1800" dirty="0" smtClean="0"/>
              <a:t>, odolnost </a:t>
            </a:r>
            <a:r>
              <a:rPr lang="cs-CZ" sz="1800" dirty="0" err="1" smtClean="0"/>
              <a:t>vůci</a:t>
            </a:r>
            <a:r>
              <a:rPr lang="cs-CZ" sz="1800" dirty="0" smtClean="0"/>
              <a:t> –</a:t>
            </a:r>
            <a:r>
              <a:rPr lang="cs-CZ" sz="1800" dirty="0" err="1" smtClean="0"/>
              <a:t>Round</a:t>
            </a:r>
            <a:r>
              <a:rPr lang="cs-CZ" sz="1800" dirty="0" smtClean="0"/>
              <a:t> </a:t>
            </a:r>
            <a:r>
              <a:rPr lang="cs-CZ" sz="1800" dirty="0" err="1" smtClean="0"/>
              <a:t>upu</a:t>
            </a:r>
            <a:r>
              <a:rPr lang="cs-CZ" sz="1800" dirty="0" smtClean="0"/>
              <a:t>)</a:t>
            </a:r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drahé na pěstování</a:t>
            </a:r>
          </a:p>
          <a:p>
            <a:pPr lvl="4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ano; vysoké vstupní náklady, cena osiva, dovoz</a:t>
            </a:r>
          </a:p>
          <a:p>
            <a:pPr lvl="4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speciální postupy pěstovaní, sklizně </a:t>
            </a:r>
          </a:p>
          <a:p>
            <a:pPr lvl="4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byrokracie, administrativa,</a:t>
            </a:r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složité z hlediska legislativy</a:t>
            </a:r>
          </a:p>
          <a:p>
            <a:pPr lvl="3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		ano, v EU je složité získat povolení 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složité na odbyt</a:t>
            </a:r>
          </a:p>
          <a:p>
            <a:pPr lvl="4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ano, strach veřejnosti</a:t>
            </a:r>
          </a:p>
          <a:p>
            <a:pPr lvl="4">
              <a:buNone/>
            </a:pPr>
            <a:r>
              <a:rPr lang="cs-CZ" sz="1800" b="1" dirty="0" smtClean="0">
                <a:solidFill>
                  <a:srgbClr val="FF0000"/>
                </a:solidFill>
              </a:rPr>
              <a:t> povinné označování výrobků</a:t>
            </a:r>
          </a:p>
          <a:p>
            <a:pPr lvl="4">
              <a:buNone/>
            </a:pPr>
            <a:endParaRPr lang="cs-CZ" sz="1800" b="1" dirty="0" smtClean="0">
              <a:solidFill>
                <a:srgbClr val="FF0000"/>
              </a:solidFill>
            </a:endParaRPr>
          </a:p>
          <a:p>
            <a:pPr lvl="4">
              <a:buNone/>
            </a:pPr>
            <a:endParaRPr lang="cs-CZ" sz="1800" b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 descr="VÃ½sledek obrÃ¡zku pro gmo rostliny hrozba"/>
          <p:cNvPicPr>
            <a:picLocks noChangeAspect="1" noChangeArrowheads="1"/>
          </p:cNvPicPr>
          <p:nvPr/>
        </p:nvPicPr>
        <p:blipFill>
          <a:blip r:embed="rId2" cstate="print"/>
          <a:srcRect l="7221" r="4008"/>
          <a:stretch>
            <a:fillRect/>
          </a:stretch>
        </p:blipFill>
        <p:spPr bwMode="auto">
          <a:xfrm>
            <a:off x="8386227" y="3739603"/>
            <a:ext cx="3327552" cy="2787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2011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Globální a etické hledisko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971403"/>
            <a:ext cx="8596668" cy="3880773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Je to proti přírodě!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strach </a:t>
            </a:r>
            <a:r>
              <a:rPr lang="cs-CZ" b="1" dirty="0" smtClean="0">
                <a:solidFill>
                  <a:srgbClr val="FF0000"/>
                </a:solidFill>
              </a:rPr>
              <a:t>veřejnosti</a:t>
            </a:r>
            <a:endParaRPr lang="cs-CZ" b="1" dirty="0" smtClean="0">
              <a:solidFill>
                <a:srgbClr val="FF0000"/>
              </a:solidFill>
            </a:endParaRP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4" name="Picture 18" descr="VÃ½sledek obrÃ¡zku pro no to g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72226" y="441435"/>
            <a:ext cx="3016888" cy="4508937"/>
          </a:xfrm>
          <a:prstGeom prst="rect">
            <a:avLst/>
          </a:prstGeom>
          <a:noFill/>
        </p:spPr>
      </p:pic>
      <p:pic>
        <p:nvPicPr>
          <p:cNvPr id="5" name="Picture 20" descr="VÃ½sledek obrÃ¡zku pro no to gm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478" y="5151382"/>
            <a:ext cx="3848100" cy="1190625"/>
          </a:xfrm>
          <a:prstGeom prst="rect">
            <a:avLst/>
          </a:prstGeom>
          <a:noFill/>
        </p:spPr>
      </p:pic>
      <p:pic>
        <p:nvPicPr>
          <p:cNvPr id="6" name="Picture 14" descr=" | na serveru Lidovky.cz | aktuÃ¡lnÃ­ zprÃ¡v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07573" y="3252385"/>
            <a:ext cx="4381500" cy="2914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42971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obrázků - negativa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2160589"/>
            <a:ext cx="10106280" cy="3880773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>
                <a:hlinkClick r:id="rId2"/>
              </a:rPr>
              <a:t>http://svobodnenoviny.eu/geneticky-upravene-potraviny-hrozba-pro-lidstvo/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https://encrypted-tbn0.gstatic.com/images?q=tbn:ANd9GcQaJoAVfbtoWFdrtKIDzwNRhug7ZqzXshTx97JH9XJ0pYWLCnjF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http://ceskapozice.lidovky.cz/skonci-v-evrope-gm-plodiny-drive-nez-zacaly-fkv-/tema.aspx?c=A130823_225232_pozice_135084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https://www.peaceproject.com/stickers/fullsize/Anti-GMO%20and%20GE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https://www.deviantart.com/poasterchild/art/Just-Say-No-To-GMO-s-392120334</a:t>
            </a:r>
            <a:endParaRPr lang="cs-CZ" dirty="0" smtClean="0"/>
          </a:p>
          <a:p>
            <a:r>
              <a:rPr lang="cs-CZ" dirty="0" smtClean="0"/>
              <a:t>http://www.</a:t>
            </a:r>
            <a:r>
              <a:rPr lang="cs-CZ" dirty="0" err="1" smtClean="0"/>
              <a:t>newfrontiermarket.com</a:t>
            </a:r>
            <a:r>
              <a:rPr lang="cs-CZ" dirty="0" smtClean="0"/>
              <a:t>/no-</a:t>
            </a:r>
            <a:r>
              <a:rPr lang="cs-CZ" dirty="0" err="1" smtClean="0"/>
              <a:t>gmo.html</a:t>
            </a:r>
            <a:endParaRPr lang="cs-CZ" dirty="0" smtClean="0"/>
          </a:p>
          <a:p>
            <a:r>
              <a:rPr lang="cs-CZ" dirty="0" smtClean="0">
                <a:hlinkClick r:id="rId7"/>
              </a:rPr>
              <a:t>https://www.naturalblaze.com/2018/05/march-against-monsanto-2018-global-protests-be-there.html</a:t>
            </a:r>
            <a:endParaRPr lang="cs-CZ" dirty="0" smtClean="0"/>
          </a:p>
          <a:p>
            <a:r>
              <a:rPr lang="cs-CZ" dirty="0" smtClean="0">
                <a:hlinkClick r:id="rId8"/>
              </a:rPr>
              <a:t>http://www.reformy.</a:t>
            </a:r>
            <a:r>
              <a:rPr lang="cs-CZ" dirty="0" err="1" smtClean="0">
                <a:hlinkClick r:id="rId8"/>
              </a:rPr>
              <a:t>cz</a:t>
            </a:r>
            <a:r>
              <a:rPr lang="cs-CZ" dirty="0" smtClean="0">
                <a:hlinkClick r:id="rId8"/>
              </a:rPr>
              <a:t>/70-</a:t>
            </a:r>
            <a:r>
              <a:rPr lang="cs-CZ" dirty="0" err="1" smtClean="0">
                <a:hlinkClick r:id="rId8"/>
              </a:rPr>
              <a:t>mrtvych</a:t>
            </a:r>
            <a:r>
              <a:rPr lang="cs-CZ" dirty="0" smtClean="0">
                <a:hlinkClick r:id="rId8"/>
              </a:rPr>
              <a:t>-</a:t>
            </a:r>
            <a:r>
              <a:rPr lang="cs-CZ" dirty="0" err="1" smtClean="0">
                <a:hlinkClick r:id="rId8"/>
              </a:rPr>
              <a:t>krysich</a:t>
            </a:r>
            <a:r>
              <a:rPr lang="cs-CZ" dirty="0" smtClean="0">
                <a:hlinkClick r:id="rId8"/>
              </a:rPr>
              <a:t>-</a:t>
            </a:r>
            <a:r>
              <a:rPr lang="cs-CZ" dirty="0" err="1" smtClean="0">
                <a:hlinkClick r:id="rId8"/>
              </a:rPr>
              <a:t>samicek</a:t>
            </a:r>
            <a:r>
              <a:rPr lang="cs-CZ" dirty="0" smtClean="0">
                <a:hlinkClick r:id="rId8"/>
              </a:rPr>
              <a:t>-</a:t>
            </a:r>
            <a:r>
              <a:rPr lang="cs-CZ" dirty="0" err="1" smtClean="0">
                <a:hlinkClick r:id="rId8"/>
              </a:rPr>
              <a:t>nedoporucuje</a:t>
            </a:r>
            <a:r>
              <a:rPr lang="cs-CZ" dirty="0" smtClean="0">
                <a:hlinkClick r:id="rId8"/>
              </a:rPr>
              <a:t>-konzumovat-</a:t>
            </a:r>
            <a:r>
              <a:rPr lang="cs-CZ" dirty="0" err="1" smtClean="0">
                <a:hlinkClick r:id="rId8"/>
              </a:rPr>
              <a:t>gmo</a:t>
            </a:r>
            <a:r>
              <a:rPr lang="cs-CZ" dirty="0" smtClean="0">
                <a:hlinkClick r:id="rId8"/>
              </a:rPr>
              <a:t>-</a:t>
            </a:r>
            <a:r>
              <a:rPr lang="cs-CZ" dirty="0" err="1" smtClean="0">
                <a:hlinkClick r:id="rId8"/>
              </a:rPr>
              <a:t>kukurici</a:t>
            </a:r>
            <a:r>
              <a:rPr lang="cs-CZ" dirty="0" smtClean="0">
                <a:hlinkClick r:id="rId8"/>
              </a:rPr>
              <a:t>-dokument-o-</a:t>
            </a:r>
            <a:r>
              <a:rPr lang="cs-CZ" dirty="0" err="1" smtClean="0">
                <a:hlinkClick r:id="rId8"/>
              </a:rPr>
              <a:t>spolecnosti</a:t>
            </a:r>
            <a:r>
              <a:rPr lang="cs-CZ" dirty="0" smtClean="0">
                <a:hlinkClick r:id="rId8"/>
              </a:rPr>
              <a:t>-</a:t>
            </a:r>
            <a:r>
              <a:rPr lang="cs-CZ" dirty="0" err="1" smtClean="0">
                <a:hlinkClick r:id="rId8"/>
              </a:rPr>
              <a:t>monsanto</a:t>
            </a:r>
            <a:r>
              <a:rPr lang="cs-CZ" dirty="0" smtClean="0">
                <a:hlinkClick r:id="rId8"/>
              </a:rPr>
              <a:t>/</a:t>
            </a:r>
            <a:endParaRPr lang="cs-CZ" dirty="0" smtClean="0"/>
          </a:p>
          <a:p>
            <a:r>
              <a:rPr lang="cs-CZ" dirty="0" smtClean="0"/>
              <a:t>https://encrypted-tbn0.gstatic.com/images?q=tbn:ANd9GcQaXtf3lGB8J2mw_U1ePwn-bSUD5Cmjv_5ml3-5x4BwoWLBAAYTPg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726729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textu - negativa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https://www.nazeleno.cz/bio/zdrava-vyziva/geneticky-modifikovane-potraviny-jaka-jsou-rizika.aspx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https://www.greenpeace.org/archive-czech/cz/blogy/Dalsi-temata/sebevrada-kadou-plhodinu-na-vin-gmo/blog/39505/</a:t>
            </a:r>
            <a:endParaRPr lang="cs-CZ" dirty="0" smtClean="0"/>
          </a:p>
          <a:p>
            <a:r>
              <a:rPr lang="cs-CZ" dirty="0" smtClean="0"/>
              <a:t>STRATILOVÁ, Zuzana. </a:t>
            </a:r>
            <a:r>
              <a:rPr lang="cs-CZ" i="1" dirty="0" smtClean="0"/>
              <a:t>GMO bez obalu </a:t>
            </a:r>
            <a:r>
              <a:rPr lang="cs-CZ" dirty="0" smtClean="0"/>
              <a:t>[online]. Praha: Ministerstvo zemědělství, 2014</a:t>
            </a:r>
            <a:br>
              <a:rPr lang="cs-CZ" dirty="0" smtClean="0"/>
            </a:br>
            <a:r>
              <a:rPr lang="cs-CZ" dirty="0" smtClean="0"/>
              <a:t>[vid. 2016-březen-16]. Dostupné</a:t>
            </a:r>
            <a:br>
              <a:rPr lang="cs-CZ" dirty="0" smtClean="0"/>
            </a:br>
            <a:r>
              <a:rPr lang="cs-CZ" dirty="0" smtClean="0"/>
              <a:t>z: </a:t>
            </a:r>
            <a:r>
              <a:rPr lang="cs-CZ" u="sng" dirty="0" smtClean="0">
                <a:hlinkClick r:id="rId4"/>
              </a:rPr>
              <a:t>http://eagri.cz/public/web/file/209381/GMO_web_aktual_listopad_12.pdf</a:t>
            </a:r>
            <a:endParaRPr lang="cs-CZ" u="sng" dirty="0" smtClean="0"/>
          </a:p>
          <a:p>
            <a:r>
              <a:rPr lang="cs-CZ" dirty="0" smtClean="0"/>
              <a:t>http://svobodnenoviny.eu/geneticky-upravene-potraviny-hrozba-pro-lidstvo/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137659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obrázků k pozitivům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410789"/>
            <a:ext cx="8745340" cy="5268685"/>
          </a:xfrm>
        </p:spPr>
        <p:txBody>
          <a:bodyPr>
            <a:normAutofit fontScale="47500" lnSpcReduction="20000"/>
          </a:bodyPr>
          <a:lstStyle/>
          <a:p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www.kubanmakler.ru/AGROHIMIYA/index.htm</a:t>
            </a:r>
            <a:endParaRPr lang="cs-CZ" dirty="0" smtClean="0"/>
          </a:p>
          <a:p>
            <a:r>
              <a:rPr lang="cs-CZ" dirty="0">
                <a:hlinkClick r:id="rId3"/>
              </a:rPr>
              <a:t>https://bio-infoweb.webnode.cz/products/co-jsou-to-pesticidy-</a:t>
            </a:r>
            <a:r>
              <a:rPr lang="cs-CZ" dirty="0" smtClean="0">
                <a:hlinkClick r:id="rId3"/>
              </a:rPr>
              <a:t>/</a:t>
            </a:r>
            <a:endParaRPr lang="cs-CZ" dirty="0" smtClean="0"/>
          </a:p>
          <a:p>
            <a:r>
              <a:rPr lang="cs-CZ" dirty="0">
                <a:hlinkClick r:id="rId4"/>
              </a:rPr>
              <a:t>https://</a:t>
            </a:r>
            <a:r>
              <a:rPr lang="cs-CZ" dirty="0" smtClean="0">
                <a:hlinkClick r:id="rId4"/>
              </a:rPr>
              <a:t>www.blesk.cz/clanek/radce-penize/206040/pruzkum-odhalil-pred-partnerem-si-ulivame-penize.html</a:t>
            </a:r>
            <a:endParaRPr lang="cs-CZ" dirty="0" smtClean="0"/>
          </a:p>
          <a:p>
            <a:r>
              <a:rPr lang="cs-CZ" dirty="0">
                <a:hlinkClick r:id="rId5"/>
              </a:rPr>
              <a:t>https://www.fitrevue.cz/zaklady-stravovani-slozeni-potravin-zaklad-jidelnicku</a:t>
            </a:r>
            <a:r>
              <a:rPr lang="cs-CZ" dirty="0" smtClean="0">
                <a:hlinkClick r:id="rId5"/>
              </a:rPr>
              <a:t>/</a:t>
            </a:r>
            <a:endParaRPr lang="cs-CZ" dirty="0" smtClean="0"/>
          </a:p>
          <a:p>
            <a:r>
              <a:rPr lang="cs-CZ" dirty="0">
                <a:hlinkClick r:id="rId6"/>
              </a:rPr>
              <a:t>https://</a:t>
            </a:r>
            <a:r>
              <a:rPr lang="cs-CZ" dirty="0" smtClean="0">
                <a:hlinkClick r:id="rId6"/>
              </a:rPr>
              <a:t>cz.depositphotos.com/122290228/stock-photo-hand-drawn-chemistry-formulas.html</a:t>
            </a:r>
            <a:endParaRPr lang="cs-CZ" dirty="0" smtClean="0"/>
          </a:p>
          <a:p>
            <a:r>
              <a:rPr lang="cs-CZ" dirty="0">
                <a:hlinkClick r:id="rId7"/>
              </a:rPr>
              <a:t>http://</a:t>
            </a:r>
            <a:r>
              <a:rPr lang="cs-CZ" dirty="0" smtClean="0">
                <a:hlinkClick r:id="rId7"/>
              </a:rPr>
              <a:t>www.africke-deti.estranky.cz/clanky/hlad-a-zizen/hlad-a-podvyziva.html</a:t>
            </a:r>
            <a:endParaRPr lang="cs-CZ" dirty="0" smtClean="0"/>
          </a:p>
          <a:p>
            <a:r>
              <a:rPr lang="cs-CZ" dirty="0">
                <a:hlinkClick r:id="rId8"/>
              </a:rPr>
              <a:t>http://</a:t>
            </a:r>
            <a:r>
              <a:rPr lang="cs-CZ" dirty="0" smtClean="0">
                <a:hlinkClick r:id="rId8"/>
              </a:rPr>
              <a:t>www.chatar-chalupar.cz/jak-vyhrat-nad-msicemi/</a:t>
            </a:r>
            <a:endParaRPr lang="cs-CZ" dirty="0" smtClean="0"/>
          </a:p>
          <a:p>
            <a:r>
              <a:rPr lang="cs-CZ" dirty="0">
                <a:hlinkClick r:id="rId9"/>
              </a:rPr>
              <a:t>https://</a:t>
            </a:r>
            <a:r>
              <a:rPr lang="cs-CZ" dirty="0" smtClean="0">
                <a:hlinkClick r:id="rId9"/>
              </a:rPr>
              <a:t>www.ceskestavby.cz/clanky/jak-se-zbavit-plevele-22899.html</a:t>
            </a:r>
            <a:endParaRPr lang="cs-CZ" dirty="0" smtClean="0"/>
          </a:p>
          <a:p>
            <a:r>
              <a:rPr lang="cs-CZ" dirty="0">
                <a:hlinkClick r:id="rId10"/>
              </a:rPr>
              <a:t>https://</a:t>
            </a:r>
            <a:r>
              <a:rPr lang="cs-CZ" dirty="0" smtClean="0">
                <a:hlinkClick r:id="rId10"/>
              </a:rPr>
              <a:t>www.roundup-garden.cz/produktu/roundup-3-litre-sprayer</a:t>
            </a:r>
            <a:endParaRPr lang="cs-CZ" dirty="0" smtClean="0"/>
          </a:p>
          <a:p>
            <a:r>
              <a:rPr lang="cs-CZ" dirty="0">
                <a:hlinkClick r:id="rId11"/>
              </a:rPr>
              <a:t>https://cit.vfu.cz/bartovae/opvk2014/?</a:t>
            </a:r>
            <a:r>
              <a:rPr lang="cs-CZ" dirty="0" smtClean="0">
                <a:hlinkClick r:id="rId11"/>
              </a:rPr>
              <a:t>title=foto-chemicke_slozeni&amp;lang=cz</a:t>
            </a:r>
            <a:endParaRPr lang="cs-CZ" dirty="0" smtClean="0"/>
          </a:p>
          <a:p>
            <a:r>
              <a:rPr lang="cs-CZ" dirty="0">
                <a:hlinkClick r:id="rId12"/>
              </a:rPr>
              <a:t>https://</a:t>
            </a:r>
            <a:r>
              <a:rPr lang="cs-CZ" dirty="0" smtClean="0">
                <a:hlinkClick r:id="rId12"/>
              </a:rPr>
              <a:t>cs.healthycareinfo.com/starch-and-glucose-in-potatoes-43054</a:t>
            </a:r>
            <a:endParaRPr lang="cs-CZ" dirty="0" smtClean="0"/>
          </a:p>
          <a:p>
            <a:r>
              <a:rPr lang="cs-CZ" dirty="0">
                <a:hlinkClick r:id="rId13"/>
              </a:rPr>
              <a:t>https://www.zdraviakrasa.cz/kozi-mleko-pijte-zdravejsi-nez-kravske-343</a:t>
            </a:r>
            <a:r>
              <a:rPr lang="cs-CZ" dirty="0" smtClean="0">
                <a:hlinkClick r:id="rId13"/>
              </a:rPr>
              <a:t>/</a:t>
            </a:r>
            <a:endParaRPr lang="cs-CZ" dirty="0" smtClean="0"/>
          </a:p>
          <a:p>
            <a:r>
              <a:rPr lang="cs-CZ" dirty="0">
                <a:hlinkClick r:id="rId14"/>
              </a:rPr>
              <a:t>http://zahrada.bydleniprokazdeho.cz/zelenina</a:t>
            </a:r>
            <a:r>
              <a:rPr lang="cs-CZ" dirty="0" smtClean="0">
                <a:hlinkClick r:id="rId14"/>
              </a:rPr>
              <a:t>/</a:t>
            </a:r>
            <a:endParaRPr lang="cs-CZ" dirty="0" smtClean="0"/>
          </a:p>
          <a:p>
            <a:r>
              <a:rPr lang="cs-CZ" dirty="0">
                <a:hlinkClick r:id="rId15"/>
              </a:rPr>
              <a:t>https://</a:t>
            </a:r>
            <a:r>
              <a:rPr lang="cs-CZ" dirty="0" smtClean="0">
                <a:hlinkClick r:id="rId15"/>
              </a:rPr>
              <a:t>www.lidovky.cz/domov/sucho-neni-tak-zle-jako-loni-srazky-pomohly-rika-odbornik-v-praze-nedostatek-vody-nehrozi.A180617_111214_ln_domov_ele/foto/APE5cb7be_shutterstock_183885584.jpg</a:t>
            </a:r>
            <a:endParaRPr lang="cs-CZ" dirty="0" smtClean="0"/>
          </a:p>
          <a:p>
            <a:r>
              <a:rPr lang="cs-CZ" dirty="0">
                <a:hlinkClick r:id="rId16"/>
              </a:rPr>
              <a:t>https://</a:t>
            </a:r>
            <a:r>
              <a:rPr lang="cs-CZ" dirty="0" smtClean="0">
                <a:hlinkClick r:id="rId16"/>
              </a:rPr>
              <a:t>www.tyden.cz/rubriky/domaci/kapri-zaplavili-rybniky-vedci-hovori-o-ekologicke-katastrofe_353534.html</a:t>
            </a:r>
            <a:endParaRPr lang="cs-CZ" dirty="0" smtClean="0"/>
          </a:p>
          <a:p>
            <a:r>
              <a:rPr lang="cs-CZ" dirty="0">
                <a:hlinkClick r:id="rId17"/>
              </a:rPr>
              <a:t>https://</a:t>
            </a:r>
            <a:r>
              <a:rPr lang="cs-CZ" dirty="0" smtClean="0">
                <a:hlinkClick r:id="rId17"/>
              </a:rPr>
              <a:t>www.dama.cz/clanek/lidske-vykaly-nas-mohou-v-budoucnosti-zachranit-pred-hladomory</a:t>
            </a:r>
            <a:endParaRPr lang="cs-CZ" dirty="0" smtClean="0"/>
          </a:p>
          <a:p>
            <a:r>
              <a:rPr lang="cs-CZ" dirty="0">
                <a:hlinkClick r:id="rId18"/>
              </a:rPr>
              <a:t>http://www.gate2biotech.cz/zlata-ryze-konecne-na-nasich-stolech</a:t>
            </a:r>
            <a:r>
              <a:rPr lang="cs-CZ" dirty="0" smtClean="0">
                <a:hlinkClick r:id="rId18"/>
              </a:rPr>
              <a:t>/</a:t>
            </a:r>
            <a:endParaRPr lang="cs-CZ" dirty="0" smtClean="0"/>
          </a:p>
          <a:p>
            <a:r>
              <a:rPr lang="cs-CZ" dirty="0">
                <a:hlinkClick r:id="rId19"/>
              </a:rPr>
              <a:t>https://uspesnynaburze.sk/blog/investicne-zlato-kupit</a:t>
            </a:r>
            <a:r>
              <a:rPr lang="cs-CZ" dirty="0" smtClean="0">
                <a:hlinkClick r:id="rId19"/>
              </a:rPr>
              <a:t>/</a:t>
            </a:r>
            <a:endParaRPr lang="cs-CZ" dirty="0" smtClean="0"/>
          </a:p>
          <a:p>
            <a:r>
              <a:rPr lang="cs-CZ" dirty="0">
                <a:hlinkClick r:id="rId20"/>
              </a:rPr>
              <a:t>https://www.labuznik.cz/ingredience/ryze</a:t>
            </a:r>
            <a:r>
              <a:rPr lang="cs-CZ" dirty="0" smtClean="0">
                <a:hlinkClick r:id="rId20"/>
              </a:rPr>
              <a:t>/</a:t>
            </a:r>
            <a:endParaRPr lang="cs-CZ" dirty="0" smtClean="0"/>
          </a:p>
          <a:p>
            <a:r>
              <a:rPr lang="cs-CZ" dirty="0">
                <a:hlinkClick r:id="rId21"/>
              </a:rPr>
              <a:t>http://www.stop-multikulti.cz/humanitarni-organizace-jsou-spoluvinikem-humanitarni-katastrofy-v-africe</a:t>
            </a:r>
            <a:r>
              <a:rPr lang="cs-CZ" dirty="0" smtClean="0">
                <a:hlinkClick r:id="rId21"/>
              </a:rPr>
              <a:t>/</a:t>
            </a:r>
            <a:endParaRPr lang="cs-CZ" dirty="0" smtClean="0"/>
          </a:p>
          <a:p>
            <a:r>
              <a:rPr lang="cs-CZ" dirty="0">
                <a:hlinkClick r:id="rId22"/>
              </a:rPr>
              <a:t>https://</a:t>
            </a:r>
            <a:r>
              <a:rPr lang="cs-CZ" dirty="0" smtClean="0">
                <a:hlinkClick r:id="rId22"/>
              </a:rPr>
              <a:t>www.tyden.cz/rubriky/veda/veda-a-my/horecku-dengue-ma-zastavit-geneticky-modifikovany-komar_185942.html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2041147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STRATILOVÁ, Zuzana. </a:t>
            </a:r>
            <a:r>
              <a:rPr lang="cs-CZ" i="1" dirty="0"/>
              <a:t>GMO bez obalu </a:t>
            </a:r>
            <a:r>
              <a:rPr lang="cs-CZ" dirty="0"/>
              <a:t>[online]. Praha: Ministerstvo zemědělství, 2014</a:t>
            </a:r>
            <a:br>
              <a:rPr lang="cs-CZ" dirty="0"/>
            </a:br>
            <a:r>
              <a:rPr lang="cs-CZ" dirty="0"/>
              <a:t>[vid. 2016-březen-16]. Dostupné</a:t>
            </a:r>
            <a:br>
              <a:rPr lang="cs-CZ" dirty="0"/>
            </a:br>
            <a:r>
              <a:rPr lang="cs-CZ" dirty="0"/>
              <a:t>z: </a:t>
            </a:r>
            <a:r>
              <a:rPr lang="cs-CZ" u="sng" dirty="0">
                <a:hlinkClick r:id="rId2"/>
              </a:rPr>
              <a:t>http://</a:t>
            </a:r>
            <a:r>
              <a:rPr lang="cs-CZ" u="sng" dirty="0" smtClean="0">
                <a:hlinkClick r:id="rId2"/>
              </a:rPr>
              <a:t>eagri.cz/public/web/file/209381/GMO_web_aktual_listopad_12.pdf</a:t>
            </a:r>
            <a:endParaRPr lang="cs-CZ" u="sng" dirty="0" smtClean="0"/>
          </a:p>
          <a:p>
            <a:r>
              <a:rPr lang="cs-CZ" dirty="0"/>
              <a:t>Geneticky modifikované organismy v </a:t>
            </a:r>
            <a:r>
              <a:rPr lang="cs-CZ" dirty="0" err="1"/>
              <a:t>agroekosystému</a:t>
            </a:r>
            <a:r>
              <a:rPr lang="cs-CZ" dirty="0"/>
              <a:t> a jeho okolí, Sborník ze semináře</a:t>
            </a:r>
            <a:r>
              <a:rPr lang="cs-CZ" i="1" dirty="0"/>
              <a:t/>
            </a:r>
            <a:br>
              <a:rPr lang="cs-CZ" i="1" dirty="0"/>
            </a:br>
            <a:r>
              <a:rPr lang="cs-CZ" dirty="0"/>
              <a:t>pořádaného Ministerstvem zemědělství ČR a Českou zemědělskou univerzitou v Praze</a:t>
            </a:r>
            <a:r>
              <a:rPr lang="cs-CZ" i="1" dirty="0"/>
              <a:t/>
            </a:r>
            <a:br>
              <a:rPr lang="cs-CZ" i="1" dirty="0"/>
            </a:br>
            <a:r>
              <a:rPr lang="cs-CZ" i="1" dirty="0"/>
              <a:t>[online]. </a:t>
            </a:r>
            <a:r>
              <a:rPr lang="cs-CZ" i="1" dirty="0" err="1"/>
              <a:t>B.m</a:t>
            </a:r>
            <a:r>
              <a:rPr lang="cs-CZ" i="1" dirty="0"/>
              <a:t>.: Ministerstvo zemědělství ČR, 2007 [vid. 2016-březen-26]. Dostupné</a:t>
            </a:r>
            <a:r>
              <a:rPr lang="cs-CZ" dirty="0"/>
              <a:t/>
            </a:r>
            <a:br>
              <a:rPr lang="cs-CZ" dirty="0"/>
            </a:br>
            <a:r>
              <a:rPr lang="cs-CZ" i="1" dirty="0"/>
              <a:t>z: </a:t>
            </a:r>
            <a:r>
              <a:rPr lang="cs-CZ" u="sng" dirty="0">
                <a:hlinkClick r:id="rId3"/>
              </a:rPr>
              <a:t>http://eagri.cz/public/web/file/17415/sbornik_GMO_2007.pdf</a:t>
            </a:r>
            <a:endParaRPr lang="cs-CZ" dirty="0"/>
          </a:p>
          <a:p>
            <a:r>
              <a:rPr lang="cs-CZ" dirty="0" smtClean="0"/>
              <a:t>KRUTILOVÁ, Růžena. </a:t>
            </a:r>
            <a:r>
              <a:rPr lang="cs-CZ" i="1" dirty="0" smtClean="0"/>
              <a:t>Přínosy a rizika GMO. </a:t>
            </a:r>
            <a:r>
              <a:rPr lang="cs-CZ" dirty="0" smtClean="0"/>
              <a:t>Brno: Masarykova univerzita, 2016</a:t>
            </a:r>
          </a:p>
          <a:p>
            <a:r>
              <a:rPr lang="cs-CZ" i="1" dirty="0">
                <a:hlinkClick r:id="rId4"/>
              </a:rPr>
              <a:t>https://</a:t>
            </a:r>
            <a:r>
              <a:rPr lang="cs-CZ" i="1" dirty="0" smtClean="0">
                <a:hlinkClick r:id="rId4"/>
              </a:rPr>
              <a:t>vesmir.cz/cz/casopis/archiv-casopisu/2017/cislo-6/zlata-ryze.html</a:t>
            </a:r>
            <a:endParaRPr lang="cs-CZ" i="1" dirty="0" smtClean="0"/>
          </a:p>
          <a:p>
            <a:endParaRPr lang="cs-CZ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12485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311</Words>
  <Application>Microsoft Office PowerPoint</Application>
  <PresentationFormat>Vlastní</PresentationFormat>
  <Paragraphs>118</Paragraphs>
  <Slides>14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Fazeta</vt:lpstr>
      <vt:lpstr>Biotechnologie rostlin a GMO</vt:lpstr>
      <vt:lpstr>POZITIVA GMO</vt:lpstr>
      <vt:lpstr>Transgenní rostliny</vt:lpstr>
      <vt:lpstr>Modifikace složení potravin</vt:lpstr>
      <vt:lpstr>Zlepšení vlastností</vt:lpstr>
      <vt:lpstr>Zajištění potravy v rozvojových zemích a ekonomické výhody</vt:lpstr>
      <vt:lpstr>Negativa a rizika GMO </vt:lpstr>
      <vt:lpstr>Z hlediska spotřebitele</vt:lpstr>
      <vt:lpstr>Z hlediska pěstitele</vt:lpstr>
      <vt:lpstr>Globální a etické hledisko</vt:lpstr>
      <vt:lpstr>Zdroje obrázků - negativa</vt:lpstr>
      <vt:lpstr>Zdroje textu - negativa</vt:lpstr>
      <vt:lpstr>Zdroje obrázků k pozitivům</vt:lpstr>
      <vt:lpstr>Zdroje textu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Biotechnologie rostlin a GMO</dc:title>
  <dc:creator>Renča</dc:creator>
  <cp:lastModifiedBy>Uživatel</cp:lastModifiedBy>
  <cp:revision>19</cp:revision>
  <dcterms:created xsi:type="dcterms:W3CDTF">2018-11-15T07:33:39Z</dcterms:created>
  <dcterms:modified xsi:type="dcterms:W3CDTF">2018-11-28T06:14:26Z</dcterms:modified>
</cp:coreProperties>
</file>