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60" r:id="rId7"/>
    <p:sldId id="261" r:id="rId8"/>
    <p:sldId id="265" r:id="rId9"/>
    <p:sldId id="269" r:id="rId10"/>
    <p:sldId id="262" r:id="rId11"/>
    <p:sldId id="263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94660"/>
  </p:normalViewPr>
  <p:slideViewPr>
    <p:cSldViewPr snapToGrid="0">
      <p:cViewPr varScale="1">
        <p:scale>
          <a:sx n="85" d="100"/>
          <a:sy n="85" d="100"/>
        </p:scale>
        <p:origin x="-480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labguide.cz/metody/pcr" TargetMode="External"/><Relationship Id="rId2" Type="http://schemas.openxmlformats.org/officeDocument/2006/relationships/hyperlink" Target="https://www.wikiskripta.eu/w/Polymer&#225;zov&#225;_&#345;et&#283;zov&#225;_reakc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otanika.prf.jcu.cz/laboratory/mikrosatelity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EF2C58D-2309-49A3-A638-71203DED81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5288" y="958362"/>
            <a:ext cx="10301423" cy="3387969"/>
          </a:xfrm>
        </p:spPr>
        <p:txBody>
          <a:bodyPr/>
          <a:lstStyle/>
          <a:p>
            <a:r>
              <a:rPr lang="cs-CZ" dirty="0"/>
              <a:t>PCR A MIKROSATELITY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35D9019D-EF67-4FAC-9736-C1EF3C6A6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1122258"/>
          </a:xfrm>
        </p:spPr>
        <p:txBody>
          <a:bodyPr>
            <a:noAutofit/>
          </a:bodyPr>
          <a:lstStyle/>
          <a:p>
            <a:r>
              <a:rPr lang="cs-CZ" sz="2800" dirty="0"/>
              <a:t>Dominika </a:t>
            </a:r>
            <a:r>
              <a:rPr lang="cs-CZ" sz="2800" dirty="0" err="1"/>
              <a:t>verešová</a:t>
            </a:r>
            <a:endParaRPr lang="cs-CZ" sz="2800" dirty="0"/>
          </a:p>
          <a:p>
            <a:r>
              <a:rPr lang="cs-CZ" sz="2800" dirty="0"/>
              <a:t>Kateřina </a:t>
            </a:r>
            <a:r>
              <a:rPr lang="cs-CZ" sz="2800" dirty="0" err="1"/>
              <a:t>Sapáková</a:t>
            </a:r>
            <a:endParaRPr lang="cs-CZ" sz="28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0B88D3B9-1AB9-418A-9D62-DABD74341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7286" y="527313"/>
            <a:ext cx="2257425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37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B613E2C-2058-4794-B5F8-E727C4697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METODA PCR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929A48FB-8B11-4019-B41B-8DDBD034F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195481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cs-CZ" dirty="0"/>
              <a:t>Polymerázová řetězová reakce </a:t>
            </a:r>
          </a:p>
          <a:p>
            <a:pPr marL="0" indent="0">
              <a:spcBef>
                <a:spcPts val="0"/>
              </a:spcBef>
              <a:buNone/>
            </a:pPr>
            <a:endParaRPr lang="cs-CZ" dirty="0"/>
          </a:p>
          <a:p>
            <a:pPr>
              <a:spcBef>
                <a:spcPts val="0"/>
              </a:spcBef>
            </a:pPr>
            <a:r>
              <a:rPr lang="cs-CZ" dirty="0"/>
              <a:t>Získání poměrně velkého množství určitého úseku DNA</a:t>
            </a:r>
            <a:r>
              <a:rPr lang="cs-CZ" u="sng" dirty="0"/>
              <a:t> </a:t>
            </a:r>
          </a:p>
          <a:p>
            <a:pPr>
              <a:spcBef>
                <a:spcPts val="0"/>
              </a:spcBef>
            </a:pPr>
            <a:endParaRPr lang="cs-CZ" u="sng" dirty="0"/>
          </a:p>
          <a:p>
            <a:pPr>
              <a:spcBef>
                <a:spcPts val="0"/>
              </a:spcBef>
            </a:pPr>
            <a:r>
              <a:rPr lang="cs-CZ" dirty="0"/>
              <a:t>Založena na principu replikace nukleových kyselin</a:t>
            </a:r>
          </a:p>
          <a:p>
            <a:pPr>
              <a:spcBef>
                <a:spcPts val="0"/>
              </a:spcBef>
            </a:pPr>
            <a:endParaRPr lang="cs-CZ" dirty="0"/>
          </a:p>
          <a:p>
            <a:pPr>
              <a:spcBef>
                <a:spcPts val="0"/>
              </a:spcBef>
            </a:pPr>
            <a:r>
              <a:rPr lang="cs-CZ" dirty="0"/>
              <a:t>Kary </a:t>
            </a:r>
            <a:r>
              <a:rPr lang="cs-CZ" dirty="0" err="1"/>
              <a:t>Mullis</a:t>
            </a:r>
            <a:r>
              <a:rPr lang="cs-CZ" dirty="0"/>
              <a:t> 1983</a:t>
            </a:r>
          </a:p>
          <a:p>
            <a:pPr>
              <a:spcBef>
                <a:spcPts val="0"/>
              </a:spcBef>
            </a:pPr>
            <a:endParaRPr lang="cs-CZ" dirty="0"/>
          </a:p>
          <a:p>
            <a:pPr>
              <a:spcBef>
                <a:spcPts val="0"/>
              </a:spcBef>
            </a:pPr>
            <a:r>
              <a:rPr lang="cs-CZ" dirty="0"/>
              <a:t>Výsledkem PCR je obrovské množství kopií původní sekvence DNA</a:t>
            </a:r>
          </a:p>
          <a:p>
            <a:pPr marL="0" indent="0">
              <a:spcBef>
                <a:spcPts val="0"/>
              </a:spcBef>
              <a:buNone/>
            </a:pPr>
            <a:endParaRPr lang="cs-CZ" dirty="0"/>
          </a:p>
          <a:p>
            <a:pPr>
              <a:spcBef>
                <a:spcPts val="0"/>
              </a:spcBef>
            </a:pPr>
            <a:r>
              <a:rPr lang="cs-CZ" dirty="0"/>
              <a:t>Metoda je citlivá a dokáže odhalit i jedinou molekulu DNA ve vzorku</a:t>
            </a:r>
          </a:p>
        </p:txBody>
      </p:sp>
      <p:pic>
        <p:nvPicPr>
          <p:cNvPr id="3074" name="Picture 2" descr="C:\Users\Dominika\Desktop\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4375" y="391885"/>
            <a:ext cx="3692436" cy="20769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5495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25B951E-4AC9-40E4-A918-70EABE362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SLOŽENÍ PCR SMĚSI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CD741C5E-3CF7-42D2-A9BF-1E096E149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549999"/>
            <a:ext cx="8946541" cy="485528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dirty="0"/>
              <a:t>Templátová DNA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cs-CZ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dirty="0" err="1"/>
              <a:t>Primery</a:t>
            </a:r>
            <a:r>
              <a:rPr lang="cs-CZ" dirty="0"/>
              <a:t> (</a:t>
            </a:r>
            <a:r>
              <a:rPr lang="cs-CZ" dirty="0" err="1"/>
              <a:t>oligonukleotidy</a:t>
            </a:r>
            <a:r>
              <a:rPr lang="cs-CZ" dirty="0"/>
              <a:t> o délce 17 až 28 nukleotidů)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cs-CZ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dirty="0"/>
              <a:t>Nukleotidy (A,T,C,G)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cs-CZ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dirty="0"/>
              <a:t>Polymeráza (</a:t>
            </a:r>
            <a:r>
              <a:rPr lang="cs-CZ" dirty="0" err="1"/>
              <a:t>Taq</a:t>
            </a:r>
            <a:r>
              <a:rPr lang="cs-CZ" dirty="0"/>
              <a:t> polymeráza)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cs-CZ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dirty="0"/>
              <a:t>Hořečnaté ionty (MgCl</a:t>
            </a:r>
            <a:r>
              <a:rPr lang="cs-CZ" baseline="-25000" dirty="0"/>
              <a:t>2</a:t>
            </a:r>
            <a:r>
              <a:rPr lang="cs-CZ" dirty="0"/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cs-CZ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dirty="0"/>
              <a:t>Pufr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cs-CZ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dirty="0" err="1"/>
              <a:t>Deionizovaná</a:t>
            </a:r>
            <a:r>
              <a:rPr lang="cs-CZ" dirty="0"/>
              <a:t> voda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052D4B95-25C1-444B-83F0-90F8AF0C3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3775" y="3534757"/>
            <a:ext cx="4095750" cy="293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376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7BFDF4E-631A-4D06-B320-1258E68E2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46042"/>
          </a:xfrm>
        </p:spPr>
        <p:txBody>
          <a:bodyPr/>
          <a:lstStyle/>
          <a:p>
            <a:r>
              <a:rPr lang="cs-CZ" dirty="0"/>
              <a:t>PRINCIP METODY PCR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2E8D252-E57F-43EE-A2E9-1D55A2925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658" y="1331259"/>
            <a:ext cx="11065242" cy="4964033"/>
          </a:xfrm>
        </p:spPr>
        <p:txBody>
          <a:bodyPr>
            <a:normAutofit/>
          </a:bodyPr>
          <a:lstStyle/>
          <a:p>
            <a:r>
              <a:rPr lang="cs-CZ" dirty="0"/>
              <a:t>Reakce probíhá v </a:t>
            </a:r>
            <a:r>
              <a:rPr lang="cs-CZ" dirty="0" err="1"/>
              <a:t>termocykleru</a:t>
            </a:r>
            <a:r>
              <a:rPr lang="cs-CZ" dirty="0"/>
              <a:t>, který mění teplotu v požadovaných intervalech</a:t>
            </a:r>
          </a:p>
          <a:p>
            <a:r>
              <a:rPr lang="cs-CZ" dirty="0"/>
              <a:t>Opakují se tři základní kroky</a:t>
            </a:r>
          </a:p>
          <a:p>
            <a:pPr>
              <a:buNone/>
            </a:pPr>
            <a:r>
              <a:rPr lang="cs-CZ" dirty="0"/>
              <a:t>     v několika cyklech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/>
              <a:t> 1. Denaturace - 95 °C</a:t>
            </a:r>
          </a:p>
          <a:p>
            <a:pPr marL="0" indent="0">
              <a:buNone/>
            </a:pPr>
            <a:r>
              <a:rPr lang="cs-CZ" dirty="0"/>
              <a:t> 2. Hybridizace - 50–60 °C</a:t>
            </a:r>
          </a:p>
          <a:p>
            <a:pPr marL="0" indent="0">
              <a:buNone/>
            </a:pPr>
            <a:r>
              <a:rPr lang="cs-CZ" dirty="0"/>
              <a:t> 3. Elongace - 65–75 °C</a:t>
            </a:r>
          </a:p>
          <a:p>
            <a:endParaRPr lang="cs-CZ" dirty="0"/>
          </a:p>
          <a:p>
            <a:endParaRPr lang="cs-CZ" dirty="0"/>
          </a:p>
          <a:p>
            <a:r>
              <a:rPr lang="cs-CZ" b="1" dirty="0"/>
              <a:t>Úvodní denaturace [Denaturace – Hybridizace – Elongace]</a:t>
            </a:r>
            <a:r>
              <a:rPr lang="cs-CZ" b="1" baseline="-25000" dirty="0"/>
              <a:t>30X</a:t>
            </a:r>
            <a:r>
              <a:rPr lang="cs-CZ" b="1" dirty="0"/>
              <a:t> Závěrečná elongace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026" name="Picture 2" descr="C:\Users\Dominika\Desktop\bb3af89c48dde426987751b002e2389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5722" y="1862566"/>
            <a:ext cx="5956662" cy="31328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89029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17A0BA4-E2A2-4F95-870C-E8B586A1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SCHÉMA PCR REAKCE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xmlns="" id="{8A8854F6-4B62-4187-A9B8-42A3724A487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6111" y="1526421"/>
            <a:ext cx="10597752" cy="3661040"/>
          </a:xfrm>
        </p:spPr>
      </p:pic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xmlns="" id="{0B2BD4B0-BA7D-4CE3-98F7-7C94F8E2E1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9352" y="5530361"/>
            <a:ext cx="9339018" cy="676170"/>
          </a:xfrm>
        </p:spPr>
        <p:txBody>
          <a:bodyPr>
            <a:normAutofit/>
          </a:bodyPr>
          <a:lstStyle/>
          <a:p>
            <a:r>
              <a:rPr lang="cs-CZ" sz="2400" dirty="0"/>
              <a:t>Lineární zvyšování množství DNA: 2n (n = počet cyklů)</a:t>
            </a:r>
          </a:p>
        </p:txBody>
      </p:sp>
    </p:spTree>
    <p:extLst>
      <p:ext uri="{BB962C8B-B14F-4D97-AF65-F5344CB8AC3E}">
        <p14:creationId xmlns:p14="http://schemas.microsoft.com/office/powerpoint/2010/main" val="1309689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93D5A90-3185-4743-B03A-E7307B228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VIZUALIZACE PCR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5A4A87B5-360D-4E0A-B60E-385E6E183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8335" y="1453906"/>
            <a:ext cx="7698275" cy="420052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cs-CZ" sz="2000" dirty="0"/>
              <a:t>Gelová elektroforéza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cs-CZ" sz="2000" dirty="0" err="1"/>
              <a:t>agarosa</a:t>
            </a:r>
            <a:r>
              <a:rPr lang="cs-CZ" sz="2000" dirty="0"/>
              <a:t>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cs-CZ" sz="2000" dirty="0" err="1"/>
              <a:t>Polyakrylamid</a:t>
            </a:r>
            <a:endParaRPr lang="cs-CZ" sz="2000" dirty="0"/>
          </a:p>
          <a:p>
            <a:pPr marL="0" indent="0">
              <a:spcBef>
                <a:spcPts val="0"/>
              </a:spcBef>
              <a:buNone/>
            </a:pPr>
            <a:endParaRPr lang="cs-CZ" sz="2000" dirty="0"/>
          </a:p>
          <a:p>
            <a:pPr>
              <a:spcBef>
                <a:spcPts val="0"/>
              </a:spcBef>
            </a:pPr>
            <a:r>
              <a:rPr lang="cs-CZ" sz="2000" dirty="0"/>
              <a:t>Separace molekul nukleových kyselin na základě své délky a konformace</a:t>
            </a:r>
          </a:p>
          <a:p>
            <a:pPr marL="0" indent="0">
              <a:spcBef>
                <a:spcPts val="0"/>
              </a:spcBef>
              <a:buNone/>
            </a:pPr>
            <a:endParaRPr lang="cs-CZ" sz="2000" dirty="0"/>
          </a:p>
          <a:p>
            <a:pPr>
              <a:spcBef>
                <a:spcPts val="0"/>
              </a:spcBef>
            </a:pPr>
            <a:r>
              <a:rPr lang="cs-CZ" sz="2000" dirty="0"/>
              <a:t>Využívá rozdílné pohyblivosti fragmentů danou jejich rozdílnou velikostí</a:t>
            </a:r>
          </a:p>
          <a:p>
            <a:pPr marL="0" indent="0">
              <a:spcBef>
                <a:spcPts val="0"/>
              </a:spcBef>
              <a:buNone/>
            </a:pPr>
            <a:endParaRPr lang="cs-CZ" sz="2000" dirty="0"/>
          </a:p>
          <a:p>
            <a:pPr>
              <a:spcBef>
                <a:spcPts val="0"/>
              </a:spcBef>
            </a:pPr>
            <a:r>
              <a:rPr lang="cs-CZ" sz="2000" dirty="0"/>
              <a:t>Delší fragmenty migrují pomaleji než kratší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xmlns="" id="{40D5CED5-3A78-49C2-85CA-0006595ACE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546610" y="1653577"/>
            <a:ext cx="2797055" cy="4200525"/>
          </a:xfrm>
        </p:spPr>
      </p:pic>
    </p:spTree>
    <p:extLst>
      <p:ext uri="{BB962C8B-B14F-4D97-AF65-F5344CB8AC3E}">
        <p14:creationId xmlns:p14="http://schemas.microsoft.com/office/powerpoint/2010/main" val="4036800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1F73739-0406-4A45-8B8D-E83BC0D29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VYUŽITIE METÓDY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07089C2-C733-4B73-94F4-B37D3BBCD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635" y="1613303"/>
            <a:ext cx="8946541" cy="4195481"/>
          </a:xfrm>
        </p:spPr>
        <p:txBody>
          <a:bodyPr>
            <a:normAutofit fontScale="92500" lnSpcReduction="20000"/>
          </a:bodyPr>
          <a:lstStyle/>
          <a:p>
            <a:r>
              <a:rPr lang="cs-CZ" dirty="0" err="1"/>
              <a:t>Namnoženie</a:t>
            </a:r>
            <a:r>
              <a:rPr lang="cs-CZ" dirty="0"/>
              <a:t> </a:t>
            </a:r>
            <a:r>
              <a:rPr lang="cs-CZ" dirty="0" err="1"/>
              <a:t>konkrétneho</a:t>
            </a:r>
            <a:r>
              <a:rPr lang="cs-CZ" dirty="0"/>
              <a:t> úseku DNA </a:t>
            </a:r>
            <a:r>
              <a:rPr lang="cs-CZ" dirty="0" err="1"/>
              <a:t>pre</a:t>
            </a:r>
            <a:r>
              <a:rPr lang="cs-CZ" dirty="0"/>
              <a:t> </a:t>
            </a:r>
            <a:r>
              <a:rPr lang="cs-CZ" dirty="0" err="1"/>
              <a:t>ďalšie</a:t>
            </a:r>
            <a:r>
              <a:rPr lang="cs-CZ" dirty="0"/>
              <a:t> </a:t>
            </a:r>
          </a:p>
          <a:p>
            <a:pPr>
              <a:buNone/>
            </a:pPr>
            <a:r>
              <a:rPr lang="cs-CZ" dirty="0"/>
              <a:t>      biotechnologické </a:t>
            </a:r>
            <a:r>
              <a:rPr lang="cs-CZ" dirty="0" err="1"/>
              <a:t>metódy</a:t>
            </a:r>
            <a:r>
              <a:rPr lang="cs-CZ" dirty="0"/>
              <a:t>, </a:t>
            </a:r>
            <a:r>
              <a:rPr lang="cs-CZ" dirty="0" err="1"/>
              <a:t>ako</a:t>
            </a:r>
            <a:r>
              <a:rPr lang="cs-CZ" dirty="0"/>
              <a:t> je:</a:t>
            </a:r>
          </a:p>
          <a:p>
            <a:pPr lvl="1"/>
            <a:r>
              <a:rPr lang="cs-CZ" dirty="0" err="1"/>
              <a:t>sekvenovanie</a:t>
            </a:r>
            <a:r>
              <a:rPr lang="cs-CZ" dirty="0"/>
              <a:t> DNA</a:t>
            </a:r>
          </a:p>
          <a:p>
            <a:pPr lvl="1"/>
            <a:r>
              <a:rPr lang="cs-CZ" dirty="0" err="1"/>
              <a:t>vytvárenie</a:t>
            </a:r>
            <a:r>
              <a:rPr lang="cs-CZ" dirty="0"/>
              <a:t> fylogenetických </a:t>
            </a:r>
            <a:r>
              <a:rPr lang="cs-CZ" dirty="0" err="1"/>
              <a:t>stromov</a:t>
            </a:r>
            <a:r>
              <a:rPr lang="cs-CZ" dirty="0"/>
              <a:t> </a:t>
            </a:r>
            <a:r>
              <a:rPr lang="cs-CZ" dirty="0" err="1"/>
              <a:t>podľa</a:t>
            </a:r>
            <a:r>
              <a:rPr lang="cs-CZ" dirty="0"/>
              <a:t> DNA</a:t>
            </a:r>
          </a:p>
          <a:p>
            <a:pPr lvl="1"/>
            <a:r>
              <a:rPr lang="cs-CZ" dirty="0"/>
              <a:t>analýza </a:t>
            </a:r>
            <a:r>
              <a:rPr lang="cs-CZ" dirty="0" err="1"/>
              <a:t>genov</a:t>
            </a:r>
            <a:endParaRPr lang="cs-CZ" dirty="0"/>
          </a:p>
          <a:p>
            <a:r>
              <a:rPr lang="cs-CZ" dirty="0"/>
              <a:t>Diagnostika </a:t>
            </a:r>
            <a:r>
              <a:rPr lang="cs-CZ" dirty="0" err="1"/>
              <a:t>infekčných</a:t>
            </a:r>
            <a:r>
              <a:rPr lang="cs-CZ" dirty="0"/>
              <a:t> </a:t>
            </a:r>
            <a:r>
              <a:rPr lang="cs-CZ" dirty="0" err="1"/>
              <a:t>ochorení</a:t>
            </a:r>
            <a:endParaRPr lang="cs-CZ" dirty="0"/>
          </a:p>
          <a:p>
            <a:r>
              <a:rPr lang="cs-CZ" dirty="0" err="1"/>
              <a:t>Identifikácia</a:t>
            </a:r>
            <a:r>
              <a:rPr lang="cs-CZ" dirty="0"/>
              <a:t> </a:t>
            </a:r>
            <a:r>
              <a:rPr lang="cs-CZ" dirty="0" err="1"/>
              <a:t>dedičných</a:t>
            </a:r>
            <a:r>
              <a:rPr lang="cs-CZ" dirty="0"/>
              <a:t> </a:t>
            </a:r>
            <a:r>
              <a:rPr lang="cs-CZ" dirty="0" err="1"/>
              <a:t>chorôb</a:t>
            </a:r>
            <a:endParaRPr lang="cs-CZ" dirty="0"/>
          </a:p>
          <a:p>
            <a:r>
              <a:rPr lang="cs-CZ" dirty="0" err="1"/>
              <a:t>Vnášanie</a:t>
            </a:r>
            <a:r>
              <a:rPr lang="cs-CZ" dirty="0"/>
              <a:t> </a:t>
            </a:r>
            <a:r>
              <a:rPr lang="cs-CZ" dirty="0" err="1"/>
              <a:t>mutácií</a:t>
            </a:r>
            <a:r>
              <a:rPr lang="cs-CZ" dirty="0"/>
              <a:t> do </a:t>
            </a:r>
            <a:r>
              <a:rPr lang="cs-CZ" dirty="0" err="1"/>
              <a:t>vzoriek</a:t>
            </a:r>
            <a:endParaRPr lang="cs-CZ" dirty="0"/>
          </a:p>
          <a:p>
            <a:r>
              <a:rPr lang="cs-CZ" dirty="0"/>
              <a:t>Jednoznačná </a:t>
            </a:r>
            <a:r>
              <a:rPr lang="cs-CZ" dirty="0" err="1"/>
              <a:t>identifikácia</a:t>
            </a:r>
            <a:r>
              <a:rPr lang="cs-CZ" dirty="0"/>
              <a:t> </a:t>
            </a:r>
            <a:r>
              <a:rPr lang="cs-CZ" dirty="0" err="1"/>
              <a:t>osôb</a:t>
            </a:r>
            <a:r>
              <a:rPr lang="cs-CZ" dirty="0"/>
              <a:t> </a:t>
            </a:r>
            <a:r>
              <a:rPr lang="cs-CZ" dirty="0" err="1"/>
              <a:t>metódou</a:t>
            </a:r>
            <a:r>
              <a:rPr lang="cs-CZ" dirty="0"/>
              <a:t> </a:t>
            </a:r>
            <a:r>
              <a:rPr lang="cs-CZ" dirty="0" err="1"/>
              <a:t>genetickej</a:t>
            </a:r>
            <a:r>
              <a:rPr lang="cs-CZ" dirty="0"/>
              <a:t> daktyloskopie</a:t>
            </a:r>
          </a:p>
          <a:p>
            <a:r>
              <a:rPr lang="cs-CZ" dirty="0" err="1"/>
              <a:t>Kvantifikácia</a:t>
            </a:r>
            <a:r>
              <a:rPr lang="cs-CZ" dirty="0"/>
              <a:t> množstva </a:t>
            </a:r>
            <a:r>
              <a:rPr lang="cs-CZ" dirty="0" err="1"/>
              <a:t>cieľovej</a:t>
            </a:r>
            <a:r>
              <a:rPr lang="cs-CZ" dirty="0"/>
              <a:t> </a:t>
            </a:r>
            <a:r>
              <a:rPr lang="cs-CZ" dirty="0" err="1"/>
              <a:t>sekvencie</a:t>
            </a:r>
            <a:r>
              <a:rPr lang="cs-CZ" dirty="0"/>
              <a:t> v </a:t>
            </a:r>
            <a:r>
              <a:rPr lang="cs-CZ" dirty="0" err="1"/>
              <a:t>celej</a:t>
            </a:r>
            <a:r>
              <a:rPr lang="cs-CZ" dirty="0"/>
              <a:t> </a:t>
            </a:r>
            <a:r>
              <a:rPr lang="cs-CZ" dirty="0" err="1"/>
              <a:t>vzorke</a:t>
            </a:r>
            <a:r>
              <a:rPr lang="cs-CZ" dirty="0"/>
              <a:t> (</a:t>
            </a:r>
            <a:r>
              <a:rPr lang="cs-CZ" dirty="0" err="1"/>
              <a:t>qPCR</a:t>
            </a:r>
            <a:r>
              <a:rPr lang="cs-CZ" dirty="0"/>
              <a:t>)</a:t>
            </a:r>
          </a:p>
          <a:p>
            <a:r>
              <a:rPr lang="cs-CZ" dirty="0"/>
              <a:t>Analýza </a:t>
            </a:r>
            <a:r>
              <a:rPr lang="cs-CZ" dirty="0" err="1"/>
              <a:t>génovej</a:t>
            </a:r>
            <a:r>
              <a:rPr lang="cs-CZ" dirty="0"/>
              <a:t> </a:t>
            </a:r>
            <a:r>
              <a:rPr lang="cs-CZ" dirty="0" err="1"/>
              <a:t>expresie</a:t>
            </a:r>
            <a:r>
              <a:rPr lang="cs-CZ" dirty="0"/>
              <a:t> (RT-PCR)</a:t>
            </a:r>
          </a:p>
          <a:p>
            <a:r>
              <a:rPr lang="cs-CZ" dirty="0" err="1"/>
              <a:t>Preparatívna</a:t>
            </a:r>
            <a:r>
              <a:rPr lang="cs-CZ" dirty="0"/>
              <a:t> PCR – tvorba </a:t>
            </a:r>
            <a:r>
              <a:rPr lang="cs-CZ" dirty="0" err="1"/>
              <a:t>rekombinantnej</a:t>
            </a:r>
            <a:r>
              <a:rPr lang="cs-CZ" dirty="0"/>
              <a:t> DNA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9220" name="Picture 4" descr="SÃºvisiaci obrÃ¡zo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10686" y="486592"/>
            <a:ext cx="2369337" cy="35836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72916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9FFF272-D4E8-4804-A6B5-9FAC841F1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MIKROSATELITY (STR/SSR)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D5A551DB-27C0-4415-8336-96CA4EE98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201783"/>
            <a:ext cx="8946541" cy="5046617"/>
          </a:xfrm>
        </p:spPr>
        <p:txBody>
          <a:bodyPr>
            <a:normAutofit/>
          </a:bodyPr>
          <a:lstStyle/>
          <a:p>
            <a:endParaRPr lang="cs-CZ" dirty="0"/>
          </a:p>
          <a:p>
            <a:r>
              <a:rPr lang="cs-CZ" sz="2200" dirty="0" err="1"/>
              <a:t>Sekvencie</a:t>
            </a:r>
            <a:r>
              <a:rPr lang="cs-CZ" sz="2200" dirty="0"/>
              <a:t> </a:t>
            </a:r>
            <a:r>
              <a:rPr lang="cs-CZ" sz="2200" dirty="0" err="1"/>
              <a:t>repetitívnej</a:t>
            </a:r>
            <a:r>
              <a:rPr lang="cs-CZ" sz="2200" dirty="0"/>
              <a:t> DNA</a:t>
            </a:r>
          </a:p>
          <a:p>
            <a:r>
              <a:rPr lang="cs-CZ" sz="2200" dirty="0" err="1"/>
              <a:t>Dĺžka</a:t>
            </a:r>
            <a:r>
              <a:rPr lang="cs-CZ" sz="2200" dirty="0"/>
              <a:t> </a:t>
            </a:r>
            <a:r>
              <a:rPr lang="cs-CZ" sz="2200" dirty="0" err="1"/>
              <a:t>repetitívnej</a:t>
            </a:r>
            <a:r>
              <a:rPr lang="cs-CZ" sz="2200" dirty="0"/>
              <a:t> jednotky: 1-6 </a:t>
            </a:r>
            <a:r>
              <a:rPr lang="cs-CZ" sz="2200" dirty="0" err="1"/>
              <a:t>bp</a:t>
            </a:r>
            <a:endParaRPr lang="cs-CZ" sz="2200" dirty="0"/>
          </a:p>
          <a:p>
            <a:r>
              <a:rPr lang="cs-CZ" sz="2200" dirty="0"/>
              <a:t>Tandemové </a:t>
            </a:r>
            <a:r>
              <a:rPr lang="cs-CZ" sz="2200" dirty="0" err="1"/>
              <a:t>opakovanie</a:t>
            </a:r>
            <a:endParaRPr lang="cs-CZ" sz="2200" dirty="0"/>
          </a:p>
          <a:p>
            <a:r>
              <a:rPr lang="cs-CZ" sz="2200" dirty="0"/>
              <a:t>Vysoko </a:t>
            </a:r>
            <a:r>
              <a:rPr lang="cs-CZ" sz="2200" dirty="0" err="1"/>
              <a:t>polymorfné</a:t>
            </a:r>
            <a:r>
              <a:rPr lang="cs-CZ" sz="2200" dirty="0"/>
              <a:t> (</a:t>
            </a:r>
            <a:r>
              <a:rPr lang="cs-CZ" sz="2200" dirty="0" err="1"/>
              <a:t>variabilné</a:t>
            </a:r>
            <a:r>
              <a:rPr lang="cs-CZ" sz="2200" dirty="0"/>
              <a:t>)</a:t>
            </a:r>
          </a:p>
          <a:p>
            <a:r>
              <a:rPr lang="cs-CZ" sz="2200" dirty="0" err="1"/>
              <a:t>Kodominantné</a:t>
            </a:r>
            <a:endParaRPr lang="cs-CZ" sz="2200" dirty="0"/>
          </a:p>
          <a:p>
            <a:r>
              <a:rPr lang="cs-CZ" sz="2200" dirty="0"/>
              <a:t>Druhovo </a:t>
            </a:r>
            <a:r>
              <a:rPr lang="cs-CZ" sz="2200" dirty="0" err="1"/>
              <a:t>špecifické</a:t>
            </a:r>
            <a:endParaRPr lang="cs-CZ" sz="2200" dirty="0"/>
          </a:p>
          <a:p>
            <a:endParaRPr lang="cs-CZ" sz="2200" dirty="0"/>
          </a:p>
          <a:p>
            <a:r>
              <a:rPr lang="cs-CZ" sz="2200" dirty="0"/>
              <a:t>= Genetické </a:t>
            </a:r>
            <a:r>
              <a:rPr lang="cs-CZ" sz="2200" dirty="0" err="1"/>
              <a:t>markery</a:t>
            </a:r>
            <a:endParaRPr lang="cs-CZ" sz="2200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8194" name="Picture 2" descr="VÃ½sledok vyhÄ¾adÃ¡vania obrÃ¡zkov pre dopyt simple tandem repea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58381" y="2362949"/>
            <a:ext cx="5732143" cy="4299107"/>
          </a:xfrm>
          <a:prstGeom prst="rect">
            <a:avLst/>
          </a:prstGeom>
          <a:noFill/>
        </p:spPr>
      </p:pic>
      <p:pic>
        <p:nvPicPr>
          <p:cNvPr id="7" name="Picture 4" descr="SÃºvisiaci obrÃ¡zo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71507" y="378823"/>
            <a:ext cx="4232366" cy="17064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6761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693E732-D1EB-455B-B831-ADE6F13B5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VYUŽITIE MIKROSATELITOV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16FC4A91-0BFC-4C91-9652-20B2B9E38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dirty="0" err="1"/>
              <a:t>Populačná</a:t>
            </a:r>
            <a:r>
              <a:rPr lang="cs-CZ" dirty="0"/>
              <a:t> genetika – </a:t>
            </a:r>
            <a:r>
              <a:rPr lang="cs-CZ" dirty="0" err="1"/>
              <a:t>štúdium</a:t>
            </a:r>
            <a:r>
              <a:rPr lang="cs-CZ" dirty="0"/>
              <a:t> </a:t>
            </a:r>
            <a:r>
              <a:rPr lang="cs-CZ" dirty="0" err="1"/>
              <a:t>evolučných</a:t>
            </a:r>
            <a:r>
              <a:rPr lang="cs-CZ" dirty="0"/>
              <a:t> </a:t>
            </a:r>
            <a:r>
              <a:rPr lang="cs-CZ" dirty="0" err="1"/>
              <a:t>vzťahov</a:t>
            </a:r>
            <a:r>
              <a:rPr lang="cs-CZ" dirty="0"/>
              <a:t>, </a:t>
            </a:r>
            <a:r>
              <a:rPr lang="cs-CZ" dirty="0" err="1"/>
              <a:t>mapovanie</a:t>
            </a:r>
            <a:r>
              <a:rPr lang="cs-CZ" dirty="0"/>
              <a:t> </a:t>
            </a:r>
            <a:r>
              <a:rPr lang="cs-CZ" dirty="0" err="1"/>
              <a:t>génov</a:t>
            </a:r>
            <a:endParaRPr lang="cs-CZ" dirty="0"/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Analýza paternity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err="1"/>
              <a:t>Zisťovanie</a:t>
            </a:r>
            <a:r>
              <a:rPr lang="cs-CZ" dirty="0"/>
              <a:t> </a:t>
            </a:r>
            <a:r>
              <a:rPr lang="cs-CZ" dirty="0" err="1"/>
              <a:t>príbuzenských</a:t>
            </a:r>
            <a:r>
              <a:rPr lang="cs-CZ" dirty="0"/>
              <a:t> </a:t>
            </a:r>
            <a:r>
              <a:rPr lang="cs-CZ" dirty="0" err="1"/>
              <a:t>vzťahov</a:t>
            </a:r>
            <a:r>
              <a:rPr lang="cs-CZ" dirty="0"/>
              <a:t> </a:t>
            </a:r>
          </a:p>
          <a:p>
            <a:pPr>
              <a:buNone/>
            </a:pPr>
            <a:r>
              <a:rPr lang="cs-CZ" dirty="0"/>
              <a:t>     </a:t>
            </a:r>
            <a:r>
              <a:rPr lang="cs-CZ" dirty="0" err="1"/>
              <a:t>medzi</a:t>
            </a:r>
            <a:r>
              <a:rPr lang="cs-CZ" dirty="0"/>
              <a:t> </a:t>
            </a:r>
            <a:r>
              <a:rPr lang="cs-CZ" dirty="0" err="1"/>
              <a:t>jedincami</a:t>
            </a:r>
            <a:r>
              <a:rPr lang="cs-CZ" dirty="0"/>
              <a:t> </a:t>
            </a:r>
          </a:p>
          <a:p>
            <a:pPr>
              <a:buNone/>
            </a:pPr>
            <a:r>
              <a:rPr lang="cs-CZ" dirty="0"/>
              <a:t>          (</a:t>
            </a:r>
            <a:r>
              <a:rPr lang="cs-CZ" i="1" dirty="0" err="1"/>
              <a:t>Cross</a:t>
            </a:r>
            <a:r>
              <a:rPr lang="cs-CZ" i="1" dirty="0"/>
              <a:t>-species</a:t>
            </a:r>
            <a:r>
              <a:rPr lang="cs-CZ" dirty="0"/>
              <a:t> PCR </a:t>
            </a:r>
            <a:r>
              <a:rPr lang="cs-CZ" dirty="0" err="1"/>
              <a:t>amplifikácia</a:t>
            </a:r>
            <a:r>
              <a:rPr lang="cs-CZ" dirty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dirty="0"/>
          </a:p>
          <a:p>
            <a:pPr>
              <a:buFont typeface="Wingdings" panose="05000000000000000000" pitchFamily="2" charset="2"/>
              <a:buChar char="§"/>
            </a:pPr>
            <a:endParaRPr lang="cs-CZ" dirty="0"/>
          </a:p>
        </p:txBody>
      </p:sp>
      <p:pic>
        <p:nvPicPr>
          <p:cNvPr id="7170" name="Picture 2" descr="VÃ½sledok vyhÄ¾adÃ¡vania obrÃ¡zkov pre dopyt simple tandem repea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5670" y="2497499"/>
            <a:ext cx="5299348" cy="41579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4012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1B14335-7D4F-4EB3-96C5-74FADE1C9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382379"/>
            <a:ext cx="9404723" cy="1400530"/>
          </a:xfrm>
        </p:spPr>
        <p:txBody>
          <a:bodyPr/>
          <a:lstStyle/>
          <a:p>
            <a:r>
              <a:rPr lang="cs-CZ" dirty="0"/>
              <a:t>MIKROSATELITY U VČELY MEDONOSNÉ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B470E93D-23DE-4F2C-A16A-8600CA375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925" y="2043190"/>
            <a:ext cx="9130934" cy="4195481"/>
          </a:xfrm>
        </p:spPr>
        <p:txBody>
          <a:bodyPr/>
          <a:lstStyle/>
          <a:p>
            <a:r>
              <a:rPr lang="cs-CZ" sz="2400" dirty="0"/>
              <a:t>První </a:t>
            </a:r>
            <a:r>
              <a:rPr lang="cs-CZ" sz="2400" dirty="0" err="1"/>
              <a:t>mikrosatelity</a:t>
            </a:r>
            <a:r>
              <a:rPr lang="cs-CZ" sz="2400" dirty="0"/>
              <a:t> pro včelu medonosnou </a:t>
            </a:r>
          </a:p>
          <a:p>
            <a:pPr marL="0" indent="0">
              <a:buNone/>
            </a:pPr>
            <a:r>
              <a:rPr lang="cs-CZ" sz="2400" dirty="0"/>
              <a:t>byly popsány v roce 1993</a:t>
            </a:r>
          </a:p>
          <a:p>
            <a:r>
              <a:rPr lang="cs-CZ" sz="2400" dirty="0" err="1"/>
              <a:t>Mikrosatelity</a:t>
            </a:r>
            <a:r>
              <a:rPr lang="cs-CZ" sz="2400" dirty="0"/>
              <a:t> včely medonosné se využívají</a:t>
            </a:r>
          </a:p>
          <a:p>
            <a:pPr marL="0" indent="0">
              <a:buNone/>
            </a:pPr>
            <a:r>
              <a:rPr lang="cs-CZ" sz="2400" dirty="0"/>
              <a:t>pro studium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/>
              <a:t>Základního pochopení genetického vztahu ve včelstvu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/>
              <a:t>Zjištění genetické a populační rozmanitosti poddruhů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/>
              <a:t>Zkoumání poddruhů a vzájemné introgrese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/>
              <a:t>Studium oplození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3C6137CE-5F5B-46FF-9A1D-B60488664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1571" y="1443768"/>
            <a:ext cx="3518576" cy="234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49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D500D95-8DDB-470F-95CF-F9BE76781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MIKROSATELITY U VČELY MEDONOSNÉ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xmlns="" id="{48029AA1-3C7C-457D-8033-795AA80C1DF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42828" y="1958755"/>
            <a:ext cx="7363679" cy="4227581"/>
          </a:xfrm>
        </p:spPr>
      </p:pic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A17017B-9D70-4B08-8EDC-3A3543A6A3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6221" y="3870545"/>
            <a:ext cx="4396341" cy="1251584"/>
          </a:xfrm>
        </p:spPr>
        <p:txBody>
          <a:bodyPr/>
          <a:lstStyle/>
          <a:p>
            <a:r>
              <a:rPr lang="cs-CZ" dirty="0" err="1"/>
              <a:t>Mikrosatelit</a:t>
            </a:r>
            <a:r>
              <a:rPr lang="cs-CZ" dirty="0"/>
              <a:t> A66</a:t>
            </a:r>
          </a:p>
          <a:p>
            <a:r>
              <a:rPr lang="cs-CZ" dirty="0"/>
              <a:t>12 matek včely medonosné 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9147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28691BC-66B4-40A0-809B-848D877C1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188" y="276871"/>
            <a:ext cx="9404723" cy="1400530"/>
          </a:xfrm>
        </p:spPr>
        <p:txBody>
          <a:bodyPr/>
          <a:lstStyle/>
          <a:p>
            <a:r>
              <a:rPr lang="cs-CZ" dirty="0"/>
              <a:t>POUŽITÁ LITERATURA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C1DADDFF-5F43-4423-955A-908934DC0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370" y="1677401"/>
            <a:ext cx="8946541" cy="4602859"/>
          </a:xfrm>
        </p:spPr>
        <p:txBody>
          <a:bodyPr>
            <a:normAutofit/>
          </a:bodyPr>
          <a:lstStyle/>
          <a:p>
            <a:r>
              <a:rPr lang="cs-CZ" dirty="0">
                <a:hlinkClick r:id="rId2"/>
              </a:rPr>
              <a:t>https://www.wikiskripta.eu/w/</a:t>
            </a:r>
            <a:r>
              <a:rPr lang="cs-CZ" dirty="0" err="1">
                <a:hlinkClick r:id="rId2"/>
              </a:rPr>
              <a:t>Polymerázová_řetězová_reakce</a:t>
            </a:r>
            <a:endParaRPr lang="cs-CZ" dirty="0"/>
          </a:p>
          <a:p>
            <a:endParaRPr lang="cs-CZ" dirty="0"/>
          </a:p>
          <a:p>
            <a:r>
              <a:rPr lang="cs-CZ" dirty="0">
                <a:hlinkClick r:id="rId3"/>
              </a:rPr>
              <a:t>http://labguide.cz/metody/pcr</a:t>
            </a:r>
            <a:endParaRPr lang="cs-CZ" dirty="0"/>
          </a:p>
          <a:p>
            <a:pPr marL="0" indent="0">
              <a:buNone/>
            </a:pPr>
            <a:endParaRPr lang="pl-PL" dirty="0"/>
          </a:p>
          <a:p>
            <a:r>
              <a:rPr lang="cs-CZ" dirty="0">
                <a:hlinkClick r:id="rId4"/>
              </a:rPr>
              <a:t>http://botanika.</a:t>
            </a:r>
            <a:r>
              <a:rPr lang="cs-CZ" dirty="0" err="1">
                <a:hlinkClick r:id="rId4"/>
              </a:rPr>
              <a:t>prf.jcu.cz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laboratory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mikrosatelity.html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Bakalářská práce – Studium oplození u včely medonosné (</a:t>
            </a:r>
            <a:r>
              <a:rPr lang="cs-CZ" dirty="0" err="1"/>
              <a:t>Apis</a:t>
            </a:r>
            <a:r>
              <a:rPr lang="cs-CZ" dirty="0"/>
              <a:t> </a:t>
            </a:r>
            <a:r>
              <a:rPr lang="cs-CZ" dirty="0" err="1"/>
              <a:t>mellifera</a:t>
            </a:r>
            <a:r>
              <a:rPr lang="cs-CZ" dirty="0"/>
              <a:t>) </a:t>
            </a:r>
            <a:r>
              <a:rPr lang="pl-PL" dirty="0"/>
              <a:t>pomocí polymorfních mikrosatelitů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Bakalářská práce – </a:t>
            </a:r>
            <a:r>
              <a:rPr lang="sk-SK" i="1" dirty="0" err="1"/>
              <a:t>Cross-species</a:t>
            </a:r>
            <a:r>
              <a:rPr lang="sk-SK" dirty="0"/>
              <a:t> </a:t>
            </a:r>
            <a:r>
              <a:rPr lang="sk-SK" dirty="0" err="1"/>
              <a:t>amplifikace</a:t>
            </a:r>
            <a:r>
              <a:rPr lang="sk-SK" dirty="0"/>
              <a:t> </a:t>
            </a:r>
            <a:r>
              <a:rPr lang="sk-SK" dirty="0" err="1"/>
              <a:t>mikrosatelitů</a:t>
            </a:r>
            <a:r>
              <a:rPr lang="sk-SK" dirty="0"/>
              <a:t> z </a:t>
            </a:r>
            <a:r>
              <a:rPr lang="sk-SK" dirty="0" err="1"/>
              <a:t>řádu</a:t>
            </a:r>
            <a:r>
              <a:rPr lang="sk-SK" dirty="0"/>
              <a:t> </a:t>
            </a:r>
            <a:r>
              <a:rPr lang="sk-SK" dirty="0" err="1"/>
              <a:t>trubkonosí</a:t>
            </a:r>
            <a:r>
              <a:rPr lang="sk-SK" dirty="0"/>
              <a:t> u pelikána </a:t>
            </a:r>
            <a:r>
              <a:rPr lang="sk-SK" dirty="0" err="1"/>
              <a:t>kadeřavého</a:t>
            </a:r>
            <a:r>
              <a:rPr lang="sk-SK" dirty="0"/>
              <a:t> (</a:t>
            </a:r>
            <a:r>
              <a:rPr lang="sk-SK" i="1" dirty="0" err="1"/>
              <a:t>Pelecanus</a:t>
            </a:r>
            <a:r>
              <a:rPr lang="sk-SK" i="1" dirty="0"/>
              <a:t> </a:t>
            </a:r>
            <a:r>
              <a:rPr lang="sk-SK" i="1" dirty="0" err="1"/>
              <a:t>crispus</a:t>
            </a:r>
            <a:r>
              <a:rPr lang="sk-SK" dirty="0"/>
              <a:t>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669912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1608</TotalTime>
  <Words>278</Words>
  <Application>Microsoft Office PowerPoint</Application>
  <PresentationFormat>Vlastní</PresentationFormat>
  <Paragraphs>103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Ion</vt:lpstr>
      <vt:lpstr>PCR A MIKROSATELITY</vt:lpstr>
      <vt:lpstr>METODA PCR</vt:lpstr>
      <vt:lpstr>SLOŽENÍ PCR SMĚSI</vt:lpstr>
      <vt:lpstr>PRINCIP METODY PCR</vt:lpstr>
      <vt:lpstr>SCHÉMA PCR REAKCE</vt:lpstr>
      <vt:lpstr>VIZUALIZACE PCR</vt:lpstr>
      <vt:lpstr>VYUŽITIE METÓDY</vt:lpstr>
      <vt:lpstr>MIKROSATELITY (STR/SSR)</vt:lpstr>
      <vt:lpstr>VYUŽITIE MIKROSATELITOV</vt:lpstr>
      <vt:lpstr>MIKROSATELITY U VČELY MEDONOSNÉ</vt:lpstr>
      <vt:lpstr>MIKROSATELITY U VČELY MEDONOSNÉ</vt:lpstr>
      <vt:lpstr>POUŽITÁ LITERATURA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PCR a mikrosatelity</dc:title>
  <dc:creator>Kačka</dc:creator>
  <cp:lastModifiedBy>RNDr. Božena Navrátilová, Ph.D.</cp:lastModifiedBy>
  <cp:revision>39</cp:revision>
  <dcterms:created xsi:type="dcterms:W3CDTF">2018-11-25T19:38:15Z</dcterms:created>
  <dcterms:modified xsi:type="dcterms:W3CDTF">2018-11-28T09:48:08Z</dcterms:modified>
</cp:coreProperties>
</file>