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6" d="100"/>
          <a:sy n="46" d="100"/>
        </p:scale>
        <p:origin x="-1872" y="-403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594759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Nadpis a 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názvu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 názvu</a:t>
            </a:r>
          </a:p>
        </p:txBody>
      </p:sp>
      <p:sp>
        <p:nvSpPr>
          <p:cNvPr id="12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13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 – na šír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rázok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 názvu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Text názvu</a:t>
            </a:r>
          </a:p>
        </p:txBody>
      </p:sp>
      <p:sp>
        <p:nvSpPr>
          <p:cNvPr id="22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23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– st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názvu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31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 –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rázok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 názvu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 názvu</a:t>
            </a:r>
          </a:p>
        </p:txBody>
      </p:sp>
      <p:sp>
        <p:nvSpPr>
          <p:cNvPr id="40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41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– h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49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57" name="Text úrovne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58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, odrážky a 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rázok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67" name="Text úrovne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68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úrovne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76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 – 3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rázok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Obrázok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Obrázok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á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  <a:lvl2pPr marL="777875" indent="-333375" algn="ctr">
              <a:spcBef>
                <a:spcPts val="0"/>
              </a:spcBef>
              <a:defRPr sz="2400" i="1"/>
            </a:lvl2pPr>
            <a:lvl3pPr marL="1222375" indent="-333375" algn="ctr">
              <a:spcBef>
                <a:spcPts val="0"/>
              </a:spcBef>
              <a:defRPr sz="2400" i="1"/>
            </a:lvl3pPr>
            <a:lvl4pPr marL="1666875" indent="-333375" algn="ctr">
              <a:spcBef>
                <a:spcPts val="0"/>
              </a:spcBef>
              <a:defRPr sz="2400" i="1"/>
            </a:lvl4pPr>
            <a:lvl5pPr marL="2111375" indent="-333375" algn="ctr">
              <a:spcBef>
                <a:spcPts val="0"/>
              </a:spcBef>
              <a:defRPr sz="2400" i="1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94" name="„Sem zadajte citáciu.“"/>
          <p:cNvSpPr txBox="1">
            <a:spLocks noGrp="1"/>
          </p:cNvSpPr>
          <p:nvPr>
            <p:ph type="body" sz="quarter" idx="13"/>
          </p:nvPr>
        </p:nvSpPr>
        <p:spPr>
          <a:xfrm>
            <a:off x="1270000" y="4267112"/>
            <a:ext cx="10464800" cy="609777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z="3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5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brázok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ázd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e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4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énová terapia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Génová terapia</a:t>
            </a:r>
          </a:p>
        </p:txBody>
      </p:sp>
      <p:sp>
        <p:nvSpPr>
          <p:cNvPr id="120" name="Predmet: BOT/BRGMO - Biotechnologie rostlin a GMO…"/>
          <p:cNvSpPr txBox="1">
            <a:spLocks noGrp="1"/>
          </p:cNvSpPr>
          <p:nvPr>
            <p:ph type="subTitle" sz="half" idx="1"/>
          </p:nvPr>
        </p:nvSpPr>
        <p:spPr>
          <a:xfrm>
            <a:off x="1269998" y="5861642"/>
            <a:ext cx="10464804" cy="3537074"/>
          </a:xfrm>
          <a:prstGeom prst="rect">
            <a:avLst/>
          </a:prstGeom>
        </p:spPr>
        <p:txBody>
          <a:bodyPr/>
          <a:lstStyle/>
          <a:p>
            <a:pPr lvl="2" algn="l">
              <a:defRPr sz="35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Predmet:</a:t>
            </a:r>
            <a:r>
              <a:rPr b="0"/>
              <a:t> BOT/BRGMO - Biotechnologie rostlin a GMO </a:t>
            </a:r>
          </a:p>
          <a:p>
            <a:pPr lvl="2" algn="l">
              <a:defRPr sz="35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Prezentujúci:</a:t>
            </a:r>
            <a:r>
              <a:rPr b="0"/>
              <a:t> Jiří Sojka</a:t>
            </a:r>
            <a:br>
              <a:rPr b="0"/>
            </a:br>
            <a:r>
              <a:rPr b="0"/>
              <a:t>                        Pavel Melicher</a:t>
            </a:r>
            <a:br>
              <a:rPr b="0"/>
            </a:br>
            <a:r>
              <a:rPr b="0"/>
              <a:t>                        Andrea Hybenová</a:t>
            </a:r>
          </a:p>
          <a:p>
            <a:pPr algn="l">
              <a:defRPr sz="35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Akademický rok:</a:t>
            </a:r>
            <a:r>
              <a:rPr b="0"/>
              <a:t> 2018/2019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Čo to je?"/>
          <p:cNvSpPr txBox="1">
            <a:spLocks noGrp="1"/>
          </p:cNvSpPr>
          <p:nvPr>
            <p:ph type="title"/>
          </p:nvPr>
        </p:nvSpPr>
        <p:spPr>
          <a:xfrm>
            <a:off x="952498" y="-8093"/>
            <a:ext cx="11099803" cy="2159001"/>
          </a:xfrm>
          <a:prstGeom prst="rect">
            <a:avLst/>
          </a:prstGeom>
        </p:spPr>
        <p:txBody>
          <a:bodyPr/>
          <a:lstStyle>
            <a:lvl1pPr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Čo to je?</a:t>
            </a:r>
          </a:p>
        </p:txBody>
      </p:sp>
      <p:sp>
        <p:nvSpPr>
          <p:cNvPr id="123" name="Lečba akéhokoľvek ochorenia, pri ktorom sa organizmu pacienta vpraví klonovaný gén…"/>
          <p:cNvSpPr txBox="1">
            <a:spLocks noGrp="1"/>
          </p:cNvSpPr>
          <p:nvPr>
            <p:ph type="body" sz="half" idx="1"/>
          </p:nvPr>
        </p:nvSpPr>
        <p:spPr>
          <a:xfrm>
            <a:off x="952499" y="1996313"/>
            <a:ext cx="11099803" cy="2424674"/>
          </a:xfrm>
          <a:prstGeom prst="rect">
            <a:avLst/>
          </a:prstGeom>
        </p:spPr>
        <p:txBody>
          <a:bodyPr/>
          <a:lstStyle/>
          <a:p>
            <a:pPr marL="404494" indent="-404494" defTabSz="531622">
              <a:lnSpc>
                <a:spcPct val="90000"/>
              </a:lnSpc>
              <a:spcBef>
                <a:spcPts val="3800"/>
              </a:spcBef>
              <a:defRPr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smtClean="0"/>
              <a:t>L</a:t>
            </a:r>
            <a:r>
              <a:rPr lang="cs-CZ" dirty="0" smtClean="0"/>
              <a:t>i</a:t>
            </a:r>
            <a:r>
              <a:rPr dirty="0" err="1" smtClean="0"/>
              <a:t>ečba</a:t>
            </a:r>
            <a:r>
              <a:rPr dirty="0" smtClean="0"/>
              <a:t> </a:t>
            </a:r>
            <a:r>
              <a:rPr dirty="0" err="1"/>
              <a:t>akéhokoľvek</a:t>
            </a:r>
            <a:r>
              <a:rPr dirty="0"/>
              <a:t> </a:t>
            </a:r>
            <a:r>
              <a:rPr dirty="0" err="1"/>
              <a:t>ochorenia</a:t>
            </a:r>
            <a:r>
              <a:rPr dirty="0"/>
              <a:t>, </a:t>
            </a:r>
            <a:r>
              <a:rPr dirty="0" err="1"/>
              <a:t>pri</a:t>
            </a:r>
            <a:r>
              <a:rPr dirty="0"/>
              <a:t> </a:t>
            </a:r>
            <a:r>
              <a:rPr dirty="0" err="1"/>
              <a:t>ktorom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organizmu</a:t>
            </a:r>
            <a:r>
              <a:rPr dirty="0"/>
              <a:t> </a:t>
            </a:r>
            <a:r>
              <a:rPr dirty="0" err="1"/>
              <a:t>pacienta</a:t>
            </a:r>
            <a:r>
              <a:rPr dirty="0"/>
              <a:t> </a:t>
            </a:r>
            <a:r>
              <a:rPr dirty="0" err="1"/>
              <a:t>vpraví</a:t>
            </a:r>
            <a:r>
              <a:rPr dirty="0"/>
              <a:t> </a:t>
            </a:r>
            <a:r>
              <a:rPr dirty="0" err="1"/>
              <a:t>klonovaný</a:t>
            </a:r>
            <a:r>
              <a:rPr dirty="0"/>
              <a:t> </a:t>
            </a:r>
            <a:r>
              <a:rPr dirty="0" err="1"/>
              <a:t>gén</a:t>
            </a:r>
            <a:endParaRPr dirty="0"/>
          </a:p>
          <a:p>
            <a:pPr marL="404494" indent="-404494" defTabSz="531622">
              <a:lnSpc>
                <a:spcPct val="90000"/>
              </a:lnSpc>
              <a:spcBef>
                <a:spcPts val="3800"/>
              </a:spcBef>
              <a:defRPr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Všetky</a:t>
            </a:r>
            <a:r>
              <a:rPr dirty="0"/>
              <a:t> </a:t>
            </a:r>
            <a:r>
              <a:rPr dirty="0" err="1"/>
              <a:t>prístupy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liečenie</a:t>
            </a:r>
            <a:r>
              <a:rPr dirty="0"/>
              <a:t> </a:t>
            </a:r>
            <a:r>
              <a:rPr dirty="0" err="1"/>
              <a:t>chorôb</a:t>
            </a:r>
            <a:r>
              <a:rPr dirty="0"/>
              <a:t>, </a:t>
            </a:r>
            <a:r>
              <a:rPr dirty="0" err="1"/>
              <a:t>ktore</a:t>
            </a:r>
            <a:r>
              <a:rPr dirty="0"/>
              <a:t>́ </a:t>
            </a:r>
            <a:r>
              <a:rPr dirty="0" err="1"/>
              <a:t>využívaju</a:t>
            </a:r>
            <a:r>
              <a:rPr dirty="0"/>
              <a:t>́ </a:t>
            </a:r>
            <a:r>
              <a:rPr dirty="0" err="1"/>
              <a:t>nukleove</a:t>
            </a:r>
            <a:r>
              <a:rPr dirty="0"/>
              <a:t>́ </a:t>
            </a:r>
            <a:r>
              <a:rPr dirty="0" err="1"/>
              <a:t>kyseliny</a:t>
            </a:r>
            <a:r>
              <a:rPr dirty="0"/>
              <a:t> a </a:t>
            </a:r>
            <a:r>
              <a:rPr dirty="0" err="1"/>
              <a:t>génove</a:t>
            </a:r>
            <a:r>
              <a:rPr dirty="0"/>
              <a:t>́ </a:t>
            </a:r>
            <a:r>
              <a:rPr dirty="0" err="1"/>
              <a:t>inžinierstvo</a:t>
            </a:r>
            <a:r>
              <a:rPr dirty="0"/>
              <a:t> </a:t>
            </a:r>
          </a:p>
        </p:txBody>
      </p:sp>
      <p:pic>
        <p:nvPicPr>
          <p:cNvPr id="124" name="page42image12915376.jpg" descr="page42image12915376.jpg"/>
          <p:cNvPicPr>
            <a:picLocks noChangeAspect="1"/>
          </p:cNvPicPr>
          <p:nvPr/>
        </p:nvPicPr>
        <p:blipFill>
          <a:blip r:embed="rId2">
            <a:extLst/>
          </a:blip>
          <a:srcRect l="51356" t="35432" r="2471" b="35432"/>
          <a:stretch>
            <a:fillRect/>
          </a:stretch>
        </p:blipFill>
        <p:spPr>
          <a:xfrm>
            <a:off x="1485737" y="4631851"/>
            <a:ext cx="9382037" cy="4440260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</p:pic>
      <p:sp>
        <p:nvSpPr>
          <p:cNvPr id="125" name="Text"/>
          <p:cNvSpPr txBox="1"/>
          <p:nvPr/>
        </p:nvSpPr>
        <p:spPr>
          <a:xfrm>
            <a:off x="-863600" y="-4281151"/>
            <a:ext cx="152400" cy="424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iele"/>
          <p:cNvSpPr txBox="1">
            <a:spLocks noGrp="1"/>
          </p:cNvSpPr>
          <p:nvPr>
            <p:ph type="title"/>
          </p:nvPr>
        </p:nvSpPr>
        <p:spPr>
          <a:xfrm>
            <a:off x="952500" y="-8093"/>
            <a:ext cx="11099800" cy="2159001"/>
          </a:xfrm>
          <a:prstGeom prst="rect">
            <a:avLst/>
          </a:prstGeom>
        </p:spPr>
        <p:txBody>
          <a:bodyPr/>
          <a:lstStyle>
            <a:lvl1pPr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Ciele</a:t>
            </a:r>
          </a:p>
        </p:txBody>
      </p:sp>
      <p:sp>
        <p:nvSpPr>
          <p:cNvPr id="128" name="Dosiahnutie:…"/>
          <p:cNvSpPr txBox="1">
            <a:spLocks noGrp="1"/>
          </p:cNvSpPr>
          <p:nvPr>
            <p:ph type="body" idx="1"/>
          </p:nvPr>
        </p:nvSpPr>
        <p:spPr>
          <a:xfrm>
            <a:off x="952498" y="1866380"/>
            <a:ext cx="11099803" cy="6379262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Dosiahnuť stabilnú expresiu transgénu v cieľovom tkanive po takú dlhú dobu ako je potrebné vo vhodne regulovanej forme a bez vedľajších účinkov.</a:t>
            </a:r>
          </a:p>
          <a:p>
            <a:pPr>
              <a:spcBef>
                <a:spcPts val="0"/>
              </a:spcBef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spcBef>
                <a:spcPts val="0"/>
              </a:spcBef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Príprava DNA, vnesenie do poškodenej bunky, expresia s účelom vytvoriť chýbajúci proteín alebo narušiť pôsobenie chybného proteínu.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Klinické štúdie"/>
          <p:cNvSpPr txBox="1">
            <a:spLocks noGrp="1"/>
          </p:cNvSpPr>
          <p:nvPr>
            <p:ph type="title"/>
          </p:nvPr>
        </p:nvSpPr>
        <p:spPr>
          <a:xfrm>
            <a:off x="952499" y="4387"/>
            <a:ext cx="11099803" cy="2159001"/>
          </a:xfrm>
          <a:prstGeom prst="rect">
            <a:avLst/>
          </a:prstGeom>
        </p:spPr>
        <p:txBody>
          <a:bodyPr/>
          <a:lstStyle>
            <a:lvl1pPr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Klinické štúdie</a:t>
            </a:r>
          </a:p>
        </p:txBody>
      </p:sp>
      <p:pic>
        <p:nvPicPr>
          <p:cNvPr id="131" name="page43image12974928.jpg" descr="page43image12974928.jpg"/>
          <p:cNvPicPr>
            <a:picLocks noChangeAspect="1"/>
          </p:cNvPicPr>
          <p:nvPr/>
        </p:nvPicPr>
        <p:blipFill>
          <a:blip r:embed="rId2">
            <a:extLst/>
          </a:blip>
          <a:srcRect l="14350" t="17475" r="13500" b="9911"/>
          <a:stretch>
            <a:fillRect/>
          </a:stretch>
        </p:blipFill>
        <p:spPr>
          <a:xfrm>
            <a:off x="1773831" y="2014419"/>
            <a:ext cx="9457102" cy="7138487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Text"/>
          <p:cNvSpPr txBox="1"/>
          <p:nvPr/>
        </p:nvSpPr>
        <p:spPr>
          <a:xfrm>
            <a:off x="1017734" y="1522760"/>
            <a:ext cx="152401" cy="424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Dedičné choroby"/>
          <p:cNvSpPr txBox="1">
            <a:spLocks noGrp="1"/>
          </p:cNvSpPr>
          <p:nvPr>
            <p:ph type="title"/>
          </p:nvPr>
        </p:nvSpPr>
        <p:spPr>
          <a:xfrm>
            <a:off x="952499" y="4387"/>
            <a:ext cx="11099803" cy="21590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578358">
              <a:defRPr sz="7128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Príklady využitia génovej terapie</a:t>
            </a:r>
          </a:p>
        </p:txBody>
      </p:sp>
      <p:sp>
        <p:nvSpPr>
          <p:cNvPr id="135" name="2 prístupy:…"/>
          <p:cNvSpPr txBox="1">
            <a:spLocks noGrp="1"/>
          </p:cNvSpPr>
          <p:nvPr>
            <p:ph type="body" idx="1"/>
          </p:nvPr>
        </p:nvSpPr>
        <p:spPr>
          <a:xfrm>
            <a:off x="952499" y="2164414"/>
            <a:ext cx="11099802" cy="701643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ctr" defTabSz="560831">
              <a:spcBef>
                <a:spcPts val="4000"/>
              </a:spcBef>
              <a:buSzTx/>
              <a:buNone/>
              <a:defRPr sz="3072" u="sng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Génová terapia a dedičné choroby</a:t>
            </a:r>
          </a:p>
          <a:p>
            <a:pPr marL="426719" indent="-426719" defTabSz="560831">
              <a:spcBef>
                <a:spcPts val="4000"/>
              </a:spcBef>
              <a:defRPr sz="3072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 prístupy:</a:t>
            </a:r>
          </a:p>
          <a:p>
            <a:pPr marL="609599" indent="-609599" defTabSz="560831">
              <a:spcBef>
                <a:spcPts val="4000"/>
              </a:spcBef>
              <a:buSzPct val="100000"/>
              <a:buAutoNum type="arabicPeriod"/>
              <a:defRPr sz="3072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terapia zárodočných buniek - do jednej z gamiet sa pridá kópia správneho génu a po oplodnení sa opäť implantuje do organizmu</a:t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  <a:p>
            <a:pPr marL="609599" indent="-609599" defTabSz="560831">
              <a:spcBef>
                <a:spcPts val="4000"/>
              </a:spcBef>
              <a:buSzPct val="100000"/>
              <a:buAutoNum type="arabicPeriod"/>
              <a:defRPr sz="3072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terapia somatických buniek </a:t>
            </a:r>
            <a:br/>
            <a:r>
              <a:t>- vnášanie génov do kmeňových buniek </a:t>
            </a:r>
            <a:br/>
            <a:r>
              <a:t>- transfer buniek pomocou vektoru (retrovírus) a reimplantácia</a:t>
            </a:r>
          </a:p>
        </p:txBody>
      </p:sp>
      <p:sp>
        <p:nvSpPr>
          <p:cNvPr id="136" name="Text"/>
          <p:cNvSpPr txBox="1"/>
          <p:nvPr/>
        </p:nvSpPr>
        <p:spPr>
          <a:xfrm>
            <a:off x="1027403" y="4944109"/>
            <a:ext cx="152401" cy="424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  <p:sp>
        <p:nvSpPr>
          <p:cNvPr id="137" name="Text"/>
          <p:cNvSpPr txBox="1"/>
          <p:nvPr/>
        </p:nvSpPr>
        <p:spPr>
          <a:xfrm>
            <a:off x="7160721" y="5058409"/>
            <a:ext cx="152401" cy="424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  <p:pic>
        <p:nvPicPr>
          <p:cNvPr id="138" name="page44image40135232.jpg" descr="page44image40135232.jpg"/>
          <p:cNvPicPr>
            <a:picLocks noChangeAspect="1"/>
          </p:cNvPicPr>
          <p:nvPr/>
        </p:nvPicPr>
        <p:blipFill>
          <a:blip r:embed="rId2">
            <a:extLst/>
          </a:blip>
          <a:srcRect l="18233" t="69042" r="18233" b="3366"/>
          <a:stretch>
            <a:fillRect/>
          </a:stretch>
        </p:blipFill>
        <p:spPr>
          <a:xfrm>
            <a:off x="3101032" y="5333107"/>
            <a:ext cx="6291377" cy="2049173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Text"/>
          <p:cNvSpPr txBox="1"/>
          <p:nvPr/>
        </p:nvSpPr>
        <p:spPr>
          <a:xfrm>
            <a:off x="0" y="-228601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Vznik rakoviny:…"/>
          <p:cNvSpPr txBox="1">
            <a:spLocks noGrp="1"/>
          </p:cNvSpPr>
          <p:nvPr>
            <p:ph type="body" sz="half" idx="1"/>
          </p:nvPr>
        </p:nvSpPr>
        <p:spPr>
          <a:xfrm>
            <a:off x="952498" y="3582108"/>
            <a:ext cx="11099803" cy="329246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17829" indent="-417829" defTabSz="549148">
              <a:lnSpc>
                <a:spcPct val="90000"/>
              </a:lnSpc>
              <a:spcBef>
                <a:spcPts val="3900"/>
              </a:spcBef>
              <a:defRPr sz="329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Vznik rakoviny:</a:t>
            </a:r>
          </a:p>
          <a:p>
            <a:pPr marL="596899" indent="-596899" defTabSz="549148">
              <a:lnSpc>
                <a:spcPct val="90000"/>
              </a:lnSpc>
              <a:spcBef>
                <a:spcPts val="3900"/>
              </a:spcBef>
              <a:buSzPct val="100000"/>
              <a:buAutoNum type="arabicPeriod"/>
              <a:defRPr sz="329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aktivácia onkogénu - liečba: obmädzenie alebo zastavenie expresie onkogénu</a:t>
            </a:r>
          </a:p>
          <a:p>
            <a:pPr marL="596899" indent="-596899" defTabSz="549148">
              <a:lnSpc>
                <a:spcPct val="90000"/>
              </a:lnSpc>
              <a:spcBef>
                <a:spcPts val="3900"/>
              </a:spcBef>
              <a:buSzPct val="100000"/>
              <a:buAutoNum type="arabicPeriod"/>
              <a:defRPr sz="329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inaktivácia tumor-supresorových génov - liečba: zavedením aktívnej verzie génu do postihnutého organizmu</a:t>
            </a:r>
          </a:p>
        </p:txBody>
      </p:sp>
      <p:sp>
        <p:nvSpPr>
          <p:cNvPr id="142" name="Génová terapia a rakovina"/>
          <p:cNvSpPr txBox="1">
            <a:spLocks noGrp="1"/>
          </p:cNvSpPr>
          <p:nvPr>
            <p:ph type="title"/>
          </p:nvPr>
        </p:nvSpPr>
        <p:spPr>
          <a:xfrm>
            <a:off x="1162199" y="1435945"/>
            <a:ext cx="11099803" cy="2159001"/>
          </a:xfrm>
          <a:prstGeom prst="rect">
            <a:avLst/>
          </a:prstGeom>
        </p:spPr>
        <p:txBody>
          <a:bodyPr/>
          <a:lstStyle>
            <a:lvl1pPr>
              <a:defRPr sz="3500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Génová terapia a rakovina</a:t>
            </a:r>
          </a:p>
        </p:txBody>
      </p:sp>
      <p:sp>
        <p:nvSpPr>
          <p:cNvPr id="143" name="Príklady využitia génovej terapie"/>
          <p:cNvSpPr txBox="1"/>
          <p:nvPr/>
        </p:nvSpPr>
        <p:spPr>
          <a:xfrm>
            <a:off x="952499" y="-12891"/>
            <a:ext cx="11099803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519937">
              <a:lnSpc>
                <a:spcPct val="90000"/>
              </a:lnSpc>
              <a:defRPr sz="71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Príklady využitia génovej terapie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Dôležité: navrhnúť vhodnú transportnú metódu na zaistenie prijatia klonovaného génu rakovinovou bunkou…"/>
          <p:cNvSpPr txBox="1">
            <a:spLocks noGrp="1"/>
          </p:cNvSpPr>
          <p:nvPr>
            <p:ph type="body" idx="1"/>
          </p:nvPr>
        </p:nvSpPr>
        <p:spPr>
          <a:xfrm>
            <a:off x="952500" y="650998"/>
            <a:ext cx="11099800" cy="5023522"/>
          </a:xfrm>
          <a:prstGeom prst="rect">
            <a:avLst/>
          </a:prstGeom>
        </p:spPr>
        <p:txBody>
          <a:bodyPr/>
          <a:lstStyle/>
          <a:p>
            <a:pPr marL="444499" indent="-444499" algn="just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Dôležité: navrhnúť vhodnú transportnú metódu na zaistenie prijatia klonovaného génu rakovinovou bunkou</a:t>
            </a:r>
          </a:p>
          <a:p>
            <a:pPr marL="444499" indent="-444499" algn="just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Ideálne: vnesenie génu, ktorý selektívne zabíja len rakovinové bunky (gén kódujúci proteín ničiaci takéto bunky)</a:t>
            </a:r>
          </a:p>
          <a:p>
            <a:pPr marL="444499" indent="-444499" algn="just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Vhodný transportný systém zaisťujúci expresiu génu v nádorových bunkách</a:t>
            </a:r>
          </a:p>
        </p:txBody>
      </p:sp>
      <p:pic>
        <p:nvPicPr>
          <p:cNvPr id="146" name="page53image13075472.jpg" descr="page53image13075472.jpg"/>
          <p:cNvPicPr>
            <a:picLocks noChangeAspect="1"/>
          </p:cNvPicPr>
          <p:nvPr/>
        </p:nvPicPr>
        <p:blipFill>
          <a:blip r:embed="rId2">
            <a:extLst/>
          </a:blip>
          <a:srcRect l="24202" t="65806" r="20387"/>
          <a:stretch>
            <a:fillRect/>
          </a:stretch>
        </p:blipFill>
        <p:spPr>
          <a:xfrm>
            <a:off x="2824161" y="5716061"/>
            <a:ext cx="7356465" cy="3404790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ext"/>
          <p:cNvSpPr txBox="1"/>
          <p:nvPr/>
        </p:nvSpPr>
        <p:spPr>
          <a:xfrm>
            <a:off x="0" y="-212091"/>
            <a:ext cx="152400" cy="424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Liečba hemofílie"/>
          <p:cNvSpPr txBox="1">
            <a:spLocks noGrp="1"/>
          </p:cNvSpPr>
          <p:nvPr>
            <p:ph type="body" idx="1"/>
          </p:nvPr>
        </p:nvSpPr>
        <p:spPr>
          <a:xfrm>
            <a:off x="952498" y="408012"/>
            <a:ext cx="11099803" cy="6505735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z="3500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Liečba hemofílie</a:t>
            </a:r>
          </a:p>
        </p:txBody>
      </p:sp>
      <p:pic>
        <p:nvPicPr>
          <p:cNvPr id="150" name="page46image12974096.jpg" descr="page46image12974096.jpg"/>
          <p:cNvPicPr>
            <a:picLocks noChangeAspect="1"/>
          </p:cNvPicPr>
          <p:nvPr/>
        </p:nvPicPr>
        <p:blipFill>
          <a:blip r:embed="rId2">
            <a:extLst/>
          </a:blip>
          <a:srcRect l="41897" t="12397" r="11215"/>
          <a:stretch>
            <a:fillRect/>
          </a:stretch>
        </p:blipFill>
        <p:spPr>
          <a:xfrm>
            <a:off x="989368" y="2225302"/>
            <a:ext cx="4939087" cy="69212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page47image12908976.jpg" descr="page47image12908976.jpg"/>
          <p:cNvPicPr>
            <a:picLocks noChangeAspect="1"/>
          </p:cNvPicPr>
          <p:nvPr/>
        </p:nvPicPr>
        <p:blipFill>
          <a:blip r:embed="rId3">
            <a:extLst/>
          </a:blip>
          <a:srcRect l="24368" t="9302" r="24368"/>
          <a:stretch>
            <a:fillRect/>
          </a:stretch>
        </p:blipFill>
        <p:spPr>
          <a:xfrm>
            <a:off x="6832156" y="2147013"/>
            <a:ext cx="5215761" cy="69209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Nadpis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200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Cystická fibróza</a:t>
            </a:r>
          </a:p>
        </p:txBody>
      </p:sp>
      <p:sp>
        <p:nvSpPr>
          <p:cNvPr id="154" name="Zástupný symbol pro tex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95604" indent="-395604" algn="just" defTabSz="519937">
              <a:spcBef>
                <a:spcPts val="3700"/>
              </a:spcBef>
              <a:defRPr sz="21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Autozomálně recesivní onemocnění dýchacích cest, plic, pankreatu a reprodukčních orgánů mužů.</a:t>
            </a:r>
          </a:p>
          <a:p>
            <a:pPr marL="395604" indent="-395604" algn="just" defTabSz="519937">
              <a:spcBef>
                <a:spcPts val="3700"/>
              </a:spcBef>
              <a:defRPr sz="21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Slané děti – extrémní koncentrace solí v potu</a:t>
            </a:r>
          </a:p>
          <a:p>
            <a:pPr marL="395604" indent="-395604" algn="just" defTabSz="519937">
              <a:spcBef>
                <a:spcPts val="3700"/>
              </a:spcBef>
              <a:defRPr sz="21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Mutace genu </a:t>
            </a:r>
            <a:r>
              <a:rPr i="1"/>
              <a:t>CFTR</a:t>
            </a:r>
            <a:r>
              <a:t> (dlouhé raménko 7. chromozomu) gen kóduje iontový membránový přenašeč. Je známo až 2500 typů mutací tohoto genu.</a:t>
            </a:r>
          </a:p>
          <a:p>
            <a:pPr marL="395604" indent="-395604" algn="just" defTabSz="519937">
              <a:spcBef>
                <a:spcPts val="3700"/>
              </a:spcBef>
              <a:defRPr sz="21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Nejčastější genetické onemocnění bílé rasy ohrožující na životě. 1: 2500 narozených dětí trpí touto poruchou (35-45 dětí ročně v ČR), 1 z 25 lidí bílé rasy je přenašečem defektní kopie genu. Symptomy však nejsou patrné.</a:t>
            </a:r>
          </a:p>
          <a:p>
            <a:pPr marL="395604" indent="-395604" algn="just" defTabSz="519937">
              <a:spcBef>
                <a:spcPts val="3700"/>
              </a:spcBef>
              <a:defRPr sz="21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Vlivem změny osmotických podmínek (nefunkční defensiny), to vede k tvorbě bakterií a hlenu znesnadňující/ znemožňující dýchání</a:t>
            </a:r>
          </a:p>
          <a:p>
            <a:pPr marL="395604" indent="-395604" algn="just" defTabSz="519937">
              <a:spcBef>
                <a:spcPts val="3700"/>
              </a:spcBef>
              <a:defRPr sz="21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Tato nemoc je léčitelná, ale zatím není vyléčitelná (nutný zásah do embryonálních zárodečných buněk)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age49image12886976.jpg" descr="page49image1288697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" y="9"/>
            <a:ext cx="13004781" cy="97535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age50image12856080.jpg" descr="page50image12856080.jpg"/>
          <p:cNvPicPr>
            <a:picLocks noChangeAspect="1"/>
          </p:cNvPicPr>
          <p:nvPr/>
        </p:nvPicPr>
        <p:blipFill>
          <a:blip r:embed="rId2">
            <a:extLst/>
          </a:blip>
          <a:srcRect l="19053" t="19772" r="19053" b="2830"/>
          <a:stretch>
            <a:fillRect/>
          </a:stretch>
        </p:blipFill>
        <p:spPr>
          <a:xfrm>
            <a:off x="2145213" y="1381602"/>
            <a:ext cx="8714373" cy="8172889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</p:pic>
      <p:sp>
        <p:nvSpPr>
          <p:cNvPr id="159" name="Text"/>
          <p:cNvSpPr txBox="1"/>
          <p:nvPr/>
        </p:nvSpPr>
        <p:spPr>
          <a:xfrm>
            <a:off x="0" y="-212091"/>
            <a:ext cx="152400" cy="424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  <p:sp>
        <p:nvSpPr>
          <p:cNvPr id="160" name="Liečba cystickej fibrózy"/>
          <p:cNvSpPr txBox="1"/>
          <p:nvPr/>
        </p:nvSpPr>
        <p:spPr>
          <a:xfrm>
            <a:off x="952500" y="-12891"/>
            <a:ext cx="11099800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defRPr sz="3500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Léčba cystické fibrózy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Zdroje informácii"/>
          <p:cNvSpPr txBox="1">
            <a:spLocks noGrp="1"/>
          </p:cNvSpPr>
          <p:nvPr>
            <p:ph type="title"/>
          </p:nvPr>
        </p:nvSpPr>
        <p:spPr>
          <a:xfrm>
            <a:off x="952500" y="-16934"/>
            <a:ext cx="11099800" cy="2159001"/>
          </a:xfrm>
          <a:prstGeom prst="rect">
            <a:avLst/>
          </a:prstGeom>
        </p:spPr>
        <p:txBody>
          <a:bodyPr/>
          <a:lstStyle>
            <a:lvl1pPr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Zdroje informácii</a:t>
            </a:r>
          </a:p>
        </p:txBody>
      </p:sp>
      <p:sp>
        <p:nvSpPr>
          <p:cNvPr id="163" name="Telo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/>
          <a:p>
            <a:pPr marL="0" indent="0" defTabSz="578358">
              <a:spcBef>
                <a:spcPts val="4100"/>
              </a:spcBef>
              <a:buNone/>
              <a:defRPr sz="1782"/>
            </a:pPr>
            <a:r>
              <a:rPr sz="1600" dirty="0" err="1">
                <a:latin typeface="+mn-lt"/>
              </a:rPr>
              <a:t>Ermak</a:t>
            </a:r>
            <a:r>
              <a:rPr sz="1600" dirty="0">
                <a:latin typeface="+mn-lt"/>
              </a:rPr>
              <a:t> G. (2015). </a:t>
            </a:r>
            <a:r>
              <a:rPr sz="1600" i="1" dirty="0">
                <a:latin typeface="+mn-lt"/>
              </a:rPr>
              <a:t>Emerging Medical Technologies</a:t>
            </a:r>
            <a:r>
              <a:rPr sz="1600" dirty="0">
                <a:latin typeface="+mn-lt"/>
              </a:rPr>
              <a:t>. World Scientific.</a:t>
            </a:r>
          </a:p>
          <a:p>
            <a:pPr marL="0" indent="0" defTabSz="578358">
              <a:spcBef>
                <a:spcPts val="4100"/>
              </a:spcBef>
              <a:buNone/>
              <a:defRPr sz="1782"/>
            </a:pPr>
            <a:r>
              <a:rPr sz="1600" dirty="0">
                <a:latin typeface="+mn-lt"/>
              </a:rPr>
              <a:t>Rosenberg S.A., </a:t>
            </a:r>
            <a:r>
              <a:rPr sz="1600" dirty="0" err="1">
                <a:latin typeface="+mn-lt"/>
              </a:rPr>
              <a:t>Aebersold</a:t>
            </a:r>
            <a:r>
              <a:rPr sz="1600" dirty="0">
                <a:latin typeface="+mn-lt"/>
              </a:rPr>
              <a:t> P., </a:t>
            </a:r>
            <a:r>
              <a:rPr sz="1600" dirty="0" err="1">
                <a:latin typeface="+mn-lt"/>
              </a:rPr>
              <a:t>Cornetta</a:t>
            </a:r>
            <a:r>
              <a:rPr sz="1600" dirty="0">
                <a:latin typeface="+mn-lt"/>
              </a:rPr>
              <a:t> K., </a:t>
            </a:r>
            <a:r>
              <a:rPr sz="1600" dirty="0" err="1">
                <a:latin typeface="+mn-lt"/>
              </a:rPr>
              <a:t>Kasid</a:t>
            </a:r>
            <a:r>
              <a:rPr sz="1600" dirty="0">
                <a:latin typeface="+mn-lt"/>
              </a:rPr>
              <a:t> A., Morgan R.A., Moen R., et al. (August 1990). "Gene transfer into humans--immunotherapy of patients with advanced melanoma, using tumor-infiltrating lymphocytes modified by retroviral gene transduction". </a:t>
            </a:r>
            <a:r>
              <a:rPr sz="1600" i="1" dirty="0">
                <a:latin typeface="+mn-lt"/>
              </a:rPr>
              <a:t>The New England Journal of Medicine</a:t>
            </a:r>
            <a:r>
              <a:rPr sz="1600" dirty="0">
                <a:latin typeface="+mn-lt"/>
              </a:rPr>
              <a:t>. </a:t>
            </a:r>
            <a:r>
              <a:rPr sz="1600" b="1" dirty="0">
                <a:latin typeface="+mn-lt"/>
              </a:rPr>
              <a:t>323</a:t>
            </a:r>
            <a:r>
              <a:rPr sz="1600" dirty="0">
                <a:latin typeface="+mn-lt"/>
              </a:rPr>
              <a:t> (9): 570–8. </a:t>
            </a:r>
          </a:p>
          <a:p>
            <a:pPr marL="0" indent="0" defTabSz="578358">
              <a:spcBef>
                <a:spcPts val="4100"/>
              </a:spcBef>
              <a:buNone/>
              <a:defRPr sz="1782"/>
            </a:pPr>
            <a:r>
              <a:rPr sz="1600" dirty="0">
                <a:latin typeface="+mn-lt"/>
              </a:rPr>
              <a:t>Sheridan C. (February 2011). "Gene therapy finds its niche". </a:t>
            </a:r>
            <a:r>
              <a:rPr sz="1600" i="1" dirty="0">
                <a:latin typeface="+mn-lt"/>
              </a:rPr>
              <a:t>Nature Biotechnology</a:t>
            </a:r>
            <a:r>
              <a:rPr sz="1600" dirty="0">
                <a:latin typeface="+mn-lt"/>
              </a:rPr>
              <a:t>. </a:t>
            </a:r>
            <a:r>
              <a:rPr sz="1600" b="1" dirty="0">
                <a:latin typeface="+mn-lt"/>
              </a:rPr>
              <a:t>29</a:t>
            </a:r>
            <a:r>
              <a:rPr sz="1600" dirty="0">
                <a:latin typeface="+mn-lt"/>
              </a:rPr>
              <a:t> (2): 121–8. </a:t>
            </a:r>
          </a:p>
          <a:p>
            <a:pPr marL="0" indent="0" defTabSz="578358">
              <a:spcBef>
                <a:spcPts val="4100"/>
              </a:spcBef>
              <a:buNone/>
              <a:defRPr sz="1782"/>
            </a:pPr>
            <a:r>
              <a:rPr sz="1600" dirty="0" err="1">
                <a:latin typeface="+mn-lt"/>
              </a:rPr>
              <a:t>Mavilio</a:t>
            </a:r>
            <a:r>
              <a:rPr sz="1600" dirty="0">
                <a:latin typeface="+mn-lt"/>
              </a:rPr>
              <a:t> F., Ferrari G. (July 2008). "Genetic modification of somatic stem cells. The progress, problems and prospects of a new therapeutic technology". </a:t>
            </a:r>
            <a:r>
              <a:rPr sz="1600" i="1" dirty="0">
                <a:latin typeface="+mn-lt"/>
              </a:rPr>
              <a:t>EMBO Reports</a:t>
            </a:r>
            <a:r>
              <a:rPr sz="1600" dirty="0">
                <a:latin typeface="+mn-lt"/>
              </a:rPr>
              <a:t>. </a:t>
            </a:r>
            <a:r>
              <a:rPr sz="1600" b="1" dirty="0">
                <a:latin typeface="+mn-lt"/>
              </a:rPr>
              <a:t>9</a:t>
            </a:r>
            <a:r>
              <a:rPr sz="1600" dirty="0">
                <a:latin typeface="+mn-lt"/>
              </a:rPr>
              <a:t> </a:t>
            </a:r>
            <a:r>
              <a:rPr sz="1600" dirty="0" err="1">
                <a:latin typeface="+mn-lt"/>
              </a:rPr>
              <a:t>Suppl</a:t>
            </a:r>
            <a:r>
              <a:rPr sz="1600" dirty="0">
                <a:latin typeface="+mn-lt"/>
              </a:rPr>
              <a:t> 1: S64–9. </a:t>
            </a:r>
          </a:p>
          <a:p>
            <a:pPr marL="0" indent="0" defTabSz="578358">
              <a:spcBef>
                <a:spcPts val="4100"/>
              </a:spcBef>
              <a:buNone/>
              <a:defRPr sz="1782"/>
            </a:pPr>
            <a:r>
              <a:rPr sz="1600" dirty="0">
                <a:latin typeface="+mn-lt"/>
              </a:rPr>
              <a:t>"International Law". The Genetics and Public Policy Center, Johns Hopkins University Berman Institute of Bioethics. 2010</a:t>
            </a:r>
          </a:p>
          <a:p>
            <a:pPr marL="0" indent="0">
              <a:buNone/>
            </a:pPr>
            <a:r>
              <a:rPr lang="sk-SK" sz="1600" dirty="0" err="1">
                <a:latin typeface="+mn-lt"/>
              </a:rPr>
              <a:t>First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Insights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into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Non-invasive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Administration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Routes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for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Non-viral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Gene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TherapyIlia</a:t>
            </a:r>
            <a:r>
              <a:rPr lang="sk-SK" sz="1600" dirty="0">
                <a:latin typeface="+mn-lt"/>
              </a:rPr>
              <a:t> by </a:t>
            </a:r>
            <a:r>
              <a:rPr lang="sk-SK" sz="1600" dirty="0" err="1">
                <a:latin typeface="+mn-lt"/>
              </a:rPr>
              <a:t>Villate-Beitia</a:t>
            </a:r>
            <a:r>
              <a:rPr lang="sk-SK" sz="1600" dirty="0">
                <a:latin typeface="+mn-lt"/>
              </a:rPr>
              <a:t>, </a:t>
            </a:r>
            <a:r>
              <a:rPr lang="sk-SK" sz="1600" dirty="0" err="1">
                <a:latin typeface="+mn-lt"/>
              </a:rPr>
              <a:t>Gustavo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Puras</a:t>
            </a:r>
            <a:r>
              <a:rPr lang="sk-SK" sz="1600" dirty="0">
                <a:latin typeface="+mn-lt"/>
              </a:rPr>
              <a:t>, </a:t>
            </a:r>
            <a:r>
              <a:rPr lang="sk-SK" sz="1600" dirty="0" err="1">
                <a:latin typeface="+mn-lt"/>
              </a:rPr>
              <a:t>Jon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Zarate</a:t>
            </a:r>
            <a:r>
              <a:rPr lang="sk-SK" sz="1600" dirty="0">
                <a:latin typeface="+mn-lt"/>
              </a:rPr>
              <a:t>, </a:t>
            </a:r>
            <a:r>
              <a:rPr lang="sk-SK" sz="1600" dirty="0" err="1">
                <a:latin typeface="+mn-lt"/>
              </a:rPr>
              <a:t>Mireia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Agirre</a:t>
            </a:r>
            <a:r>
              <a:rPr lang="sk-SK" sz="1600" dirty="0">
                <a:latin typeface="+mn-lt"/>
              </a:rPr>
              <a:t>, </a:t>
            </a:r>
            <a:r>
              <a:rPr lang="sk-SK" sz="1600" dirty="0" err="1">
                <a:latin typeface="+mn-lt"/>
              </a:rPr>
              <a:t>Edilberto</a:t>
            </a:r>
            <a:r>
              <a:rPr lang="sk-SK" sz="1600" dirty="0">
                <a:latin typeface="+mn-lt"/>
              </a:rPr>
              <a:t> </a:t>
            </a:r>
            <a:r>
              <a:rPr lang="sk-SK" sz="1600" dirty="0" err="1">
                <a:latin typeface="+mn-lt"/>
              </a:rPr>
              <a:t>Ojeda</a:t>
            </a:r>
            <a:r>
              <a:rPr lang="sk-SK" sz="1600" dirty="0">
                <a:latin typeface="+mn-lt"/>
              </a:rPr>
              <a:t> and </a:t>
            </a:r>
            <a:r>
              <a:rPr lang="sk-SK" sz="1600" dirty="0" err="1">
                <a:latin typeface="+mn-lt"/>
              </a:rPr>
              <a:t>Jose</a:t>
            </a:r>
            <a:r>
              <a:rPr lang="sk-SK" sz="1600" dirty="0">
                <a:latin typeface="+mn-lt"/>
              </a:rPr>
              <a:t> Luis </a:t>
            </a:r>
            <a:r>
              <a:rPr lang="sk-SK" sz="1600" dirty="0" err="1">
                <a:latin typeface="+mn-lt"/>
              </a:rPr>
              <a:t>Pedraz</a:t>
            </a:r>
            <a:endParaRPr lang="sk-SK" sz="1600" dirty="0">
              <a:latin typeface="+mn-lt"/>
            </a:endParaRPr>
          </a:p>
          <a:p>
            <a:pPr marL="0" indent="0" defTabSz="578358">
              <a:spcBef>
                <a:spcPts val="4100"/>
              </a:spcBef>
              <a:buNone/>
              <a:defRPr sz="1782"/>
            </a:pPr>
            <a:r>
              <a:rPr sz="1800" dirty="0">
                <a:latin typeface="+mn-lt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363</Words>
  <Application>Microsoft Office PowerPoint</Application>
  <PresentationFormat>Vlastní</PresentationFormat>
  <Paragraphs>49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White</vt:lpstr>
      <vt:lpstr>Génová terapia</vt:lpstr>
      <vt:lpstr>Čo to je?</vt:lpstr>
      <vt:lpstr>Ciele</vt:lpstr>
      <vt:lpstr>Klinické štúdie</vt:lpstr>
      <vt:lpstr>Príklady využitia génovej terapie</vt:lpstr>
      <vt:lpstr>Génová terapia a rakovina</vt:lpstr>
      <vt:lpstr>Prezentace aplikace PowerPoint</vt:lpstr>
      <vt:lpstr>Prezentace aplikace PowerPoint</vt:lpstr>
      <vt:lpstr>Cystická fibróza</vt:lpstr>
      <vt:lpstr>Prezentace aplikace PowerPoint</vt:lpstr>
      <vt:lpstr>Prezentace aplikace PowerPoint</vt:lpstr>
      <vt:lpstr>Zdroje informácii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Génová terapia</dc:title>
  <cp:lastModifiedBy>RNDr. Božena Navrátilová, Ph.D.</cp:lastModifiedBy>
  <cp:revision>3</cp:revision>
  <dcterms:modified xsi:type="dcterms:W3CDTF">2018-11-28T09:45:44Z</dcterms:modified>
</cp:coreProperties>
</file>