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58" r:id="rId14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445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eatrice\Desktop\&#353;kola\grafy%20na%20protokol%20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2800" dirty="0" err="1"/>
              <a:t>Podíl</a:t>
            </a:r>
            <a:r>
              <a:rPr lang="en-US" sz="2800" dirty="0"/>
              <a:t> </a:t>
            </a:r>
            <a:r>
              <a:rPr lang="en-US" sz="2800" dirty="0" err="1"/>
              <a:t>osevní</a:t>
            </a:r>
            <a:r>
              <a:rPr lang="en-US" sz="2800" dirty="0"/>
              <a:t> </a:t>
            </a:r>
            <a:r>
              <a:rPr lang="en-US" sz="2800" dirty="0" err="1"/>
              <a:t>plochy</a:t>
            </a:r>
            <a:r>
              <a:rPr lang="cs-CZ" sz="2800" dirty="0"/>
              <a:t> řepky</a:t>
            </a:r>
            <a:r>
              <a:rPr lang="en-US" sz="2800" dirty="0"/>
              <a:t> </a:t>
            </a:r>
            <a:r>
              <a:rPr lang="en-US" sz="2800" dirty="0" err="1"/>
              <a:t>na</a:t>
            </a:r>
            <a:r>
              <a:rPr lang="en-US" sz="2800" dirty="0"/>
              <a:t> </a:t>
            </a:r>
            <a:r>
              <a:rPr lang="en-US" sz="2800" dirty="0" err="1"/>
              <a:t>orné</a:t>
            </a:r>
            <a:r>
              <a:rPr lang="en-US" sz="2800" dirty="0"/>
              <a:t> </a:t>
            </a:r>
            <a:r>
              <a:rPr lang="en-US" sz="2800" dirty="0" err="1"/>
              <a:t>ploše</a:t>
            </a:r>
            <a:r>
              <a:rPr lang="cs-CZ" sz="2800" dirty="0"/>
              <a:t> daného státu za rok 2016</a:t>
            </a:r>
          </a:p>
          <a:p>
            <a:pPr>
              <a:defRPr/>
            </a:pPr>
            <a:endParaRPr lang="en-US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7.4804808394305394E-2"/>
          <c:y val="0.26476563062726927"/>
          <c:w val="0.65239291368419405"/>
          <c:h val="0.47084166034175101"/>
        </c:manualLayout>
      </c:layout>
      <c:barChart>
        <c:barDir val="col"/>
        <c:grouping val="clustered"/>
        <c:varyColors val="0"/>
        <c:ser>
          <c:idx val="0"/>
          <c:order val="0"/>
          <c:tx>
            <c:v>Podíl osevní plochy na orné ploše</c:v>
          </c:tx>
          <c:invertIfNegative val="0"/>
          <c:cat>
            <c:strRef>
              <c:f>List3!$C$2:$C$15</c:f>
              <c:strCache>
                <c:ptCount val="14"/>
                <c:pt idx="0">
                  <c:v>Czechia</c:v>
                </c:pt>
                <c:pt idx="1">
                  <c:v>Germany</c:v>
                </c:pt>
                <c:pt idx="2">
                  <c:v>United Kingdom</c:v>
                </c:pt>
                <c:pt idx="3">
                  <c:v>Slovakia</c:v>
                </c:pt>
                <c:pt idx="4">
                  <c:v>France</c:v>
                </c:pt>
                <c:pt idx="5">
                  <c:v>Poland</c:v>
                </c:pt>
                <c:pt idx="6">
                  <c:v>Lithuania</c:v>
                </c:pt>
                <c:pt idx="7">
                  <c:v>Denmark</c:v>
                </c:pt>
                <c:pt idx="8">
                  <c:v>Romania</c:v>
                </c:pt>
                <c:pt idx="9">
                  <c:v>Hungary</c:v>
                </c:pt>
                <c:pt idx="10">
                  <c:v>Bulgaria</c:v>
                </c:pt>
                <c:pt idx="11">
                  <c:v>Belarus</c:v>
                </c:pt>
                <c:pt idx="12">
                  <c:v>Ukraine</c:v>
                </c:pt>
                <c:pt idx="13">
                  <c:v>Russian Federation</c:v>
                </c:pt>
              </c:strCache>
            </c:strRef>
          </c:cat>
          <c:val>
            <c:numRef>
              <c:f>List3!$P$2:$P$15</c:f>
              <c:numCache>
                <c:formatCode>0%</c:formatCode>
                <c:ptCount val="14"/>
                <c:pt idx="0">
                  <c:v>0.15757457898957486</c:v>
                </c:pt>
                <c:pt idx="1">
                  <c:v>0.11270084162203521</c:v>
                </c:pt>
                <c:pt idx="2">
                  <c:v>9.6083478122339708E-2</c:v>
                </c:pt>
                <c:pt idx="3">
                  <c:v>9.2419450631031866E-2</c:v>
                </c:pt>
                <c:pt idx="4">
                  <c:v>8.4480647115481006E-2</c:v>
                </c:pt>
                <c:pt idx="5">
                  <c:v>7.6526559318896903E-2</c:v>
                </c:pt>
                <c:pt idx="6">
                  <c:v>7.0492392420423849E-2</c:v>
                </c:pt>
                <c:pt idx="7">
                  <c:v>6.871578947368423E-2</c:v>
                </c:pt>
                <c:pt idx="8">
                  <c:v>5.3023537636914503E-2</c:v>
                </c:pt>
                <c:pt idx="9">
                  <c:v>5.1361008325624416E-2</c:v>
                </c:pt>
                <c:pt idx="10">
                  <c:v>4.9059210526315816E-2</c:v>
                </c:pt>
                <c:pt idx="11">
                  <c:v>3.6931454308737115E-2</c:v>
                </c:pt>
                <c:pt idx="12">
                  <c:v>1.370820112277276E-2</c:v>
                </c:pt>
                <c:pt idx="13">
                  <c:v>7.4060714826990146E-3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4326784"/>
        <c:axId val="94328320"/>
      </c:barChart>
      <c:catAx>
        <c:axId val="9432678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cs-CZ"/>
          </a:p>
        </c:txPr>
        <c:crossAx val="94328320"/>
        <c:crosses val="autoZero"/>
        <c:auto val="1"/>
        <c:lblAlgn val="ctr"/>
        <c:lblOffset val="100"/>
        <c:noMultiLvlLbl val="0"/>
      </c:catAx>
      <c:valAx>
        <c:axId val="94328320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cs-CZ"/>
          </a:p>
        </c:txPr>
        <c:crossAx val="9432678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  <p:sp>
        <p:nvSpPr>
          <p:cNvPr id="28" name="Zástupný symbol pro datum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18A2481B-5154-415F-B752-558547769AA3}" type="datetimeFigureOut">
              <a:rPr lang="cs-CZ" smtClean="0"/>
              <a:pPr/>
              <a:t>19.12.2018</a:t>
            </a:fld>
            <a:endParaRPr lang="cs-CZ"/>
          </a:p>
        </p:txBody>
      </p:sp>
      <p:sp>
        <p:nvSpPr>
          <p:cNvPr id="17" name="Zástupný symbol pro zápatí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cs-CZ"/>
          </a:p>
        </p:txBody>
      </p:sp>
      <p:sp>
        <p:nvSpPr>
          <p:cNvPr id="10" name="Obdélník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Obdélník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bdélník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Obdélník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Přímá spojovací čára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Přímá spojovací čára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Přímá spojovací čára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Přímá spojovací čára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Přímá spojovací čára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Přímá spojovací čára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Obdélník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ipsa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ipsa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Elipsa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Elipsa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Elipsa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Zástupný symbol pro číslo snímku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8" name="Zástupný symbol pro obsah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8A2481B-5154-415F-B752-558547769AA3}" type="datetimeFigureOut">
              <a:rPr lang="cs-CZ" smtClean="0"/>
              <a:pPr/>
              <a:t>19.12.2018</a:t>
            </a:fld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0" name="Zástupný symbol pro zápatí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18A2481B-5154-415F-B752-558547769AA3}" type="datetimeFigureOut">
              <a:rPr lang="cs-CZ" smtClean="0"/>
              <a:pPr/>
              <a:t>19.12.2018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cs-CZ"/>
          </a:p>
        </p:txBody>
      </p:sp>
      <p:sp>
        <p:nvSpPr>
          <p:cNvPr id="9" name="Obdélník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Obdélník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bdélník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Obdélník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Přímá spojovací čára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Přímá spojovací čára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Přímá spojovací čára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Přímá spojovací čára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Přímá spojovací čára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Obdélník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Elipsa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Elipsa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ipsa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Elipsa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ipsa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Přímá spojovací čára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19.12.2018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9" name="Zástupný symbol pro obsah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1" name="Zástupný symbol pro obsah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19.12.2018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1" name="Zástupný symbol pro obsah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3" name="Zástupný symbol pro obsah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2" name="Zástupný symbol pro text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14" name="Zástupný symbol pro text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6" name="Zástupný symbol pro datum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8A2481B-5154-415F-B752-558547769AA3}" type="datetimeFigureOut">
              <a:rPr lang="cs-CZ" smtClean="0"/>
              <a:pPr/>
              <a:t>19.12.2018</a:t>
            </a:fld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19.12.2018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římá spojovací čára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8" name="Přímá spojovací čára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Přímá spojovací čára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Přímá spojovací čára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bdélník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Přímá spojovací čára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Elipsa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Zástupný symbol pro obsah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1" name="Zástupný symbol pro datum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8A2481B-5154-415F-B752-558547769AA3}" type="datetimeFigureOut">
              <a:rPr lang="cs-CZ" smtClean="0"/>
              <a:pPr/>
              <a:t>19.12.2018</a:t>
            </a:fld>
            <a:endParaRPr lang="cs-CZ"/>
          </a:p>
        </p:txBody>
      </p:sp>
      <p:sp>
        <p:nvSpPr>
          <p:cNvPr id="22" name="Zástupný symbol pro číslo snímku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3" name="Zástupný symbol pro zápatí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cs-CZ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římá spojovací čára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Elipsa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cs-CZ" smtClean="0"/>
              <a:t>Klepnutím na ikonu přidáte obrázek.</a:t>
            </a:r>
            <a:endParaRPr kumimoji="0" lang="en-US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10" name="Přímá spojovací čára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Obdélník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Přímá spojovací čára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Přímá spojovací čára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Přímá spojovací čára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Zástupný symbol pro datum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8A2481B-5154-415F-B752-558547769AA3}" type="datetimeFigureOut">
              <a:rPr lang="cs-CZ" smtClean="0"/>
              <a:pPr/>
              <a:t>19.12.2018</a:t>
            </a:fld>
            <a:endParaRPr lang="cs-CZ"/>
          </a:p>
        </p:txBody>
      </p:sp>
      <p:sp>
        <p:nvSpPr>
          <p:cNvPr id="18" name="Zástupný symbol pro číslo snímku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1" name="Zástupný symbol pro zápatí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19.12.2018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19.12.2018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římá spojovací čára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Zástupný symbol pro nadpis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4" name="Zástupný symbol pro datum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8A2481B-5154-415F-B752-558547769AA3}" type="datetimeFigureOut">
              <a:rPr lang="cs-CZ" smtClean="0"/>
              <a:pPr/>
              <a:t>19.12.2018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Přímá spojovací čára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Obdélník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Přímá spojovací čára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Elipsa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Zástupný symbol pro číslo snímku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fao.org/faostat/en/" TargetMode="External"/><Relationship Id="rId3" Type="http://schemas.openxmlformats.org/officeDocument/2006/relationships/hyperlink" Target="http://rostlinyprobudoucnost.com/?p=new35" TargetMode="External"/><Relationship Id="rId7" Type="http://schemas.openxmlformats.org/officeDocument/2006/relationships/hyperlink" Target="https://vcelstva.czu.cz/o-postricich/aplikacepesticidu" TargetMode="External"/><Relationship Id="rId2" Type="http://schemas.openxmlformats.org/officeDocument/2006/relationships/hyperlink" Target="http://rostlinyprobudoucnost.com/?p=new31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zu.cz/uploads/documents/chzp/ovzdusi/konz_dny_a_seminare/2007/6_repka.pdf" TargetMode="External"/><Relationship Id="rId5" Type="http://schemas.openxmlformats.org/officeDocument/2006/relationships/hyperlink" Target="https://eurozpravy.cz/veda-a-technika/technika/223391-proc-se-v-cesku-pestuje-tolik-repky/forum/" TargetMode="External"/><Relationship Id="rId4" Type="http://schemas.openxmlformats.org/officeDocument/2006/relationships/hyperlink" Target="https://www.zscr.cz/clanek/repka-olejka-skodi-nebo-prospiva-2283?cid=2283&amp;nadpis=repka-olejka-skodi-nebo-prospiv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VÃ½sledek obrÃ¡zku pro Åepk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1206" y="0"/>
            <a:ext cx="9235206" cy="5517232"/>
          </a:xfrm>
          <a:prstGeom prst="rect">
            <a:avLst/>
          </a:prstGeom>
          <a:noFill/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371600" y="5661248"/>
            <a:ext cx="7772400" cy="1470025"/>
          </a:xfrm>
        </p:spPr>
        <p:txBody>
          <a:bodyPr>
            <a:normAutofit/>
          </a:bodyPr>
          <a:lstStyle/>
          <a:p>
            <a:r>
              <a:rPr lang="cs-CZ" b="1" cap="all" dirty="0" smtClean="0">
                <a:solidFill>
                  <a:schemeClr val="tx1"/>
                </a:solidFill>
              </a:rPr>
              <a:t>HYBRIDNÍ ŠLECHTĚNÍ V RÁMCI PROGRAMU ČESKÁ ŘEPKA</a:t>
            </a:r>
            <a:r>
              <a:rPr lang="cs-CZ" b="1" cap="all" dirty="0" smtClean="0"/>
              <a:t/>
            </a:r>
            <a:br>
              <a:rPr lang="cs-CZ" b="1" cap="all" dirty="0" smtClean="0"/>
            </a:br>
            <a:endParaRPr lang="cs-CZ" dirty="0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Proč právě řepka?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 smtClean="0"/>
              <a:t>Jedlý rostlinný olej </a:t>
            </a:r>
          </a:p>
          <a:p>
            <a:r>
              <a:rPr lang="cs-CZ" dirty="0" smtClean="0"/>
              <a:t>Obnovitelné palivo</a:t>
            </a:r>
          </a:p>
          <a:p>
            <a:r>
              <a:rPr lang="cs-CZ" dirty="0" smtClean="0"/>
              <a:t>Medonosná rostlina</a:t>
            </a:r>
          </a:p>
          <a:p>
            <a:r>
              <a:rPr lang="cs-CZ" dirty="0" smtClean="0"/>
              <a:t>Zisky, profitabilita</a:t>
            </a:r>
          </a:p>
          <a:p>
            <a:endParaRPr lang="cs-CZ" dirty="0" smtClean="0"/>
          </a:p>
          <a:p>
            <a:r>
              <a:rPr lang="cs-CZ" dirty="0" smtClean="0"/>
              <a:t>Šetření z roku 2014-  1. místo</a:t>
            </a:r>
          </a:p>
          <a:p>
            <a:pPr>
              <a:buNone/>
            </a:pPr>
            <a:r>
              <a:rPr lang="cs-CZ" dirty="0" smtClean="0"/>
              <a:t>= v porovnání s ostatními jedlými oleji-srovnání cena, obsah MK…</a:t>
            </a:r>
          </a:p>
          <a:p>
            <a:pPr>
              <a:buNone/>
            </a:pP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Zástupný symbol pro obsah 3"/>
          <p:cNvGraphicFramePr>
            <a:graphicFrameLocks noGrp="1"/>
          </p:cNvGraphicFramePr>
          <p:nvPr>
            <p:ph sz="quarter" idx="1"/>
          </p:nvPr>
        </p:nvGraphicFramePr>
        <p:xfrm>
          <a:off x="251520" y="188640"/>
          <a:ext cx="8892480" cy="59766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ovéPole 4"/>
          <p:cNvSpPr txBox="1"/>
          <p:nvPr/>
        </p:nvSpPr>
        <p:spPr>
          <a:xfrm>
            <a:off x="539552" y="6093296"/>
            <a:ext cx="82173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Obr. 1 Podíl řepky na orné ploše                                   zdroj: FAOSTAT 2018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Program česká řepka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r>
              <a:rPr lang="cs-CZ" dirty="0" smtClean="0"/>
              <a:t>V rámci programu se uskutečňuje produkce a testování hybridů řepky, případně jejich komponent= šlechtění + výzkumná činnost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Základní </a:t>
            </a:r>
            <a:r>
              <a:rPr lang="cs-CZ" dirty="0" err="1" smtClean="0"/>
              <a:t>info</a:t>
            </a:r>
            <a:r>
              <a:rPr lang="cs-CZ" dirty="0" smtClean="0"/>
              <a:t> –tvorba </a:t>
            </a:r>
            <a:r>
              <a:rPr lang="cs-CZ" dirty="0" err="1" smtClean="0"/>
              <a:t>hydbridů</a:t>
            </a:r>
            <a:r>
              <a:rPr lang="cs-CZ" dirty="0" smtClean="0"/>
              <a:t> (KŘÍŽENCŮ)</a:t>
            </a:r>
            <a:br>
              <a:rPr lang="cs-CZ" dirty="0" smtClean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539552" y="1268760"/>
            <a:ext cx="7385248" cy="5205192"/>
          </a:xfrm>
        </p:spPr>
        <p:txBody>
          <a:bodyPr/>
          <a:lstStyle/>
          <a:p>
            <a:r>
              <a:rPr lang="cs-CZ" b="1" dirty="0" smtClean="0"/>
              <a:t>Zastoupení?  = okolo 90% hybridních odrůd</a:t>
            </a:r>
          </a:p>
          <a:p>
            <a:r>
              <a:rPr lang="cs-CZ" dirty="0" smtClean="0"/>
              <a:t>Proč hybridi</a:t>
            </a:r>
            <a:r>
              <a:rPr lang="cs-CZ" b="1" dirty="0" smtClean="0"/>
              <a:t>? =  </a:t>
            </a:r>
            <a:r>
              <a:rPr lang="cs-CZ" b="1" dirty="0" err="1" smtClean="0"/>
              <a:t>heterozní</a:t>
            </a:r>
            <a:r>
              <a:rPr lang="cs-CZ" b="1" dirty="0" smtClean="0"/>
              <a:t> efekt v F1 = </a:t>
            </a:r>
            <a:r>
              <a:rPr lang="cs-CZ" dirty="0" smtClean="0"/>
              <a:t>rychlejší vývin rostlin, lepší odolnost, větší výnos semen</a:t>
            </a:r>
          </a:p>
          <a:p>
            <a:r>
              <a:rPr lang="cs-CZ" dirty="0" smtClean="0"/>
              <a:t>Systém výroby v ČR-</a:t>
            </a:r>
            <a:r>
              <a:rPr lang="cs-CZ" dirty="0" err="1" smtClean="0"/>
              <a:t>OguINRA</a:t>
            </a:r>
            <a:endParaRPr lang="cs-CZ" dirty="0" smtClean="0"/>
          </a:p>
          <a:p>
            <a:endParaRPr lang="cs-CZ" b="1" dirty="0" smtClean="0"/>
          </a:p>
          <a:p>
            <a:r>
              <a:rPr lang="cs-CZ" b="1" dirty="0" smtClean="0"/>
              <a:t>Princip výroby hybridů:</a:t>
            </a:r>
            <a:r>
              <a:rPr lang="cs-CZ" dirty="0" smtClean="0"/>
              <a:t> “přenos pylu z otcovského hybridního komponentu na mateřský, ten se současně nesmí opylovat pylem vlastním“</a:t>
            </a:r>
          </a:p>
          <a:p>
            <a:r>
              <a:rPr lang="cs-CZ" b="1" dirty="0" smtClean="0"/>
              <a:t>Princip </a:t>
            </a:r>
            <a:r>
              <a:rPr lang="cs-CZ" b="1" dirty="0" err="1" smtClean="0"/>
              <a:t>OguINRA</a:t>
            </a:r>
            <a:r>
              <a:rPr lang="cs-CZ" b="1" dirty="0" smtClean="0"/>
              <a:t>: </a:t>
            </a:r>
            <a:r>
              <a:rPr lang="cs-CZ" dirty="0" smtClean="0"/>
              <a:t>cytoplasmatická pylová fertilita 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611560" y="188640"/>
            <a:ext cx="7313240" cy="6285312"/>
          </a:xfrm>
        </p:spPr>
        <p:txBody>
          <a:bodyPr/>
          <a:lstStyle/>
          <a:p>
            <a:r>
              <a:rPr lang="cs-CZ" dirty="0" smtClean="0"/>
              <a:t>Matka (</a:t>
            </a:r>
            <a:r>
              <a:rPr lang="cs-CZ" dirty="0" err="1" smtClean="0"/>
              <a:t>rfrf</a:t>
            </a:r>
            <a:r>
              <a:rPr lang="cs-CZ" dirty="0" smtClean="0"/>
              <a:t>) S             +               Otec (</a:t>
            </a:r>
            <a:r>
              <a:rPr lang="cs-CZ" dirty="0" err="1" smtClean="0"/>
              <a:t>RfRf</a:t>
            </a:r>
            <a:r>
              <a:rPr lang="cs-CZ" dirty="0" smtClean="0"/>
              <a:t>) F                                  </a:t>
            </a:r>
          </a:p>
          <a:p>
            <a:pPr>
              <a:buNone/>
            </a:pPr>
            <a:r>
              <a:rPr lang="cs-CZ" dirty="0" smtClean="0"/>
              <a:t>     (nemá pyl)                  =F1=             ( má pyl)</a:t>
            </a:r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r>
              <a:rPr lang="cs-CZ" dirty="0" smtClean="0"/>
              <a:t>Výsledkem je výroba finálního hybridu, rostliny jsou pylově fertilní </a:t>
            </a:r>
          </a:p>
          <a:p>
            <a:pPr>
              <a:buNone/>
            </a:pPr>
            <a:r>
              <a:rPr lang="cs-CZ" dirty="0" smtClean="0"/>
              <a:t>Při výběru žádoucích komponent matky a otce je brán ohled také na genetickou vzdálenost</a:t>
            </a:r>
          </a:p>
          <a:p>
            <a:pPr>
              <a:buNone/>
            </a:pPr>
            <a:r>
              <a:rPr lang="cs-CZ" dirty="0" smtClean="0"/>
              <a:t>= umocňuje heterózní efekt</a:t>
            </a:r>
          </a:p>
          <a:p>
            <a:pPr>
              <a:buNone/>
            </a:pPr>
            <a:endParaRPr lang="cs-CZ" dirty="0"/>
          </a:p>
        </p:txBody>
      </p:sp>
      <p:pic>
        <p:nvPicPr>
          <p:cNvPr id="4" name="Obrázek 3" descr="gen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67744" y="4143961"/>
            <a:ext cx="4320480" cy="27140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Postup výroby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cs-CZ" b="1" dirty="0" smtClean="0"/>
              <a:t>Matky</a:t>
            </a:r>
            <a:r>
              <a:rPr lang="cs-CZ" dirty="0" smtClean="0"/>
              <a:t> vstup= až po ustálení a zpětné křížení </a:t>
            </a:r>
          </a:p>
          <a:p>
            <a:pPr>
              <a:buNone/>
            </a:pPr>
            <a:r>
              <a:rPr lang="cs-CZ" dirty="0" smtClean="0"/>
              <a:t>   Kvalitativní testy—špatné komponenty---selekce </a:t>
            </a:r>
          </a:p>
          <a:p>
            <a:pPr>
              <a:buNone/>
            </a:pPr>
            <a:r>
              <a:rPr lang="cs-CZ" dirty="0" smtClean="0"/>
              <a:t>   Matky musí mít vysoký obsah oleje (40% až50 %)</a:t>
            </a:r>
          </a:p>
          <a:p>
            <a:pPr>
              <a:buNone/>
            </a:pPr>
            <a:r>
              <a:rPr lang="cs-CZ" dirty="0" smtClean="0"/>
              <a:t>   Matky by neměly mít vysoké podíl </a:t>
            </a:r>
            <a:r>
              <a:rPr lang="cs-CZ" dirty="0" err="1" smtClean="0"/>
              <a:t>glukosinolátů</a:t>
            </a:r>
            <a:r>
              <a:rPr lang="cs-CZ" dirty="0" smtClean="0"/>
              <a:t> a kyseliny erukové</a:t>
            </a:r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r>
              <a:rPr lang="cs-CZ" b="1" dirty="0" smtClean="0"/>
              <a:t>Otcové</a:t>
            </a:r>
            <a:r>
              <a:rPr lang="cs-CZ" dirty="0" smtClean="0"/>
              <a:t> čili obnovitelé fertility –jejich </a:t>
            </a:r>
            <a:r>
              <a:rPr lang="cs-CZ" b="1" dirty="0" smtClean="0"/>
              <a:t>klasické linie </a:t>
            </a:r>
            <a:r>
              <a:rPr lang="cs-CZ" dirty="0" smtClean="0"/>
              <a:t>se také testují, nebo </a:t>
            </a:r>
            <a:r>
              <a:rPr lang="cs-CZ" dirty="0" err="1" smtClean="0"/>
              <a:t>dihaploidní</a:t>
            </a:r>
            <a:r>
              <a:rPr lang="cs-CZ" dirty="0" smtClean="0"/>
              <a:t> </a:t>
            </a:r>
            <a:r>
              <a:rPr lang="cs-CZ" dirty="0" err="1" smtClean="0"/>
              <a:t>restorery</a:t>
            </a:r>
            <a:r>
              <a:rPr lang="cs-CZ" dirty="0" smtClean="0"/>
              <a:t>-musí být </a:t>
            </a:r>
            <a:r>
              <a:rPr lang="cs-CZ" dirty="0" err="1" smtClean="0"/>
              <a:t>Rfo</a:t>
            </a:r>
            <a:r>
              <a:rPr lang="cs-CZ" dirty="0" smtClean="0"/>
              <a:t>.</a:t>
            </a:r>
          </a:p>
          <a:p>
            <a:pPr>
              <a:buNone/>
            </a:pPr>
            <a:r>
              <a:rPr lang="cs-CZ" dirty="0" smtClean="0"/>
              <a:t>    Jinak zase selekce.</a:t>
            </a:r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r>
              <a:rPr lang="cs-CZ" dirty="0" err="1" smtClean="0"/>
              <a:t>Pozn</a:t>
            </a:r>
            <a:r>
              <a:rPr lang="cs-CZ" dirty="0" smtClean="0"/>
              <a:t>: </a:t>
            </a:r>
            <a:r>
              <a:rPr lang="cs-CZ" dirty="0" err="1" smtClean="0"/>
              <a:t>Rfo</a:t>
            </a:r>
            <a:r>
              <a:rPr lang="cs-CZ" dirty="0" smtClean="0"/>
              <a:t> má vliv na kvalitu, co se týče výskytu </a:t>
            </a:r>
            <a:r>
              <a:rPr lang="cs-CZ" dirty="0" err="1" smtClean="0"/>
              <a:t>glukosinantů</a:t>
            </a:r>
            <a:r>
              <a:rPr lang="cs-CZ" dirty="0" smtClean="0"/>
              <a:t>.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Jak vznikají hybridi v praxi -1.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 smtClean="0"/>
              <a:t>Používají se izolační stany </a:t>
            </a:r>
          </a:p>
          <a:p>
            <a:endParaRPr lang="cs-CZ" dirty="0" smtClean="0"/>
          </a:p>
          <a:p>
            <a:r>
              <a:rPr lang="cs-CZ" dirty="0" smtClean="0"/>
              <a:t>Vždy jedna matka a jeden otec</a:t>
            </a:r>
          </a:p>
          <a:p>
            <a:endParaRPr lang="cs-CZ" dirty="0" smtClean="0"/>
          </a:p>
          <a:p>
            <a:r>
              <a:rPr lang="cs-CZ" dirty="0" smtClean="0"/>
              <a:t>Čmeláci</a:t>
            </a:r>
          </a:p>
          <a:p>
            <a:endParaRPr lang="cs-CZ" dirty="0" smtClean="0"/>
          </a:p>
          <a:p>
            <a:r>
              <a:rPr lang="cs-CZ" dirty="0" smtClean="0"/>
              <a:t>Výhoda stanů- křížení s více pylově fertilními </a:t>
            </a:r>
            <a:r>
              <a:rPr lang="cs-CZ" dirty="0" err="1" smtClean="0"/>
              <a:t>restorery</a:t>
            </a:r>
            <a:endParaRPr lang="cs-CZ" dirty="0" smtClean="0"/>
          </a:p>
          <a:p>
            <a:endParaRPr lang="cs-CZ" dirty="0" smtClean="0"/>
          </a:p>
          <a:p>
            <a:r>
              <a:rPr lang="cs-CZ" dirty="0" smtClean="0"/>
              <a:t>Nevýhoda- omezeny prostor a stany</a:t>
            </a:r>
            <a:endParaRPr lang="cs-CZ" dirty="0"/>
          </a:p>
        </p:txBody>
      </p:sp>
      <p:pic>
        <p:nvPicPr>
          <p:cNvPr id="4" name="Obrázek 3" descr="stan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0"/>
            <a:ext cx="8496944" cy="63519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Pokračování-další metoda křížení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endParaRPr lang="cs-CZ" dirty="0" smtClean="0"/>
          </a:p>
          <a:p>
            <a:r>
              <a:rPr lang="cs-CZ" dirty="0" smtClean="0"/>
              <a:t>Lze použít více CMS matek-variabilita matek</a:t>
            </a:r>
          </a:p>
          <a:p>
            <a:endParaRPr lang="cs-CZ" dirty="0" smtClean="0"/>
          </a:p>
          <a:p>
            <a:r>
              <a:rPr lang="cs-CZ" dirty="0" smtClean="0"/>
              <a:t>ALE 1 otec-obnovitel fertility</a:t>
            </a:r>
          </a:p>
          <a:p>
            <a:pPr>
              <a:buNone/>
            </a:pPr>
            <a:endParaRPr lang="cs-CZ" dirty="0" smtClean="0"/>
          </a:p>
          <a:p>
            <a:endParaRPr lang="cs-CZ" dirty="0" smtClean="0"/>
          </a:p>
          <a:p>
            <a:r>
              <a:rPr lang="cs-CZ" dirty="0" smtClean="0"/>
              <a:t>Matky a vybraný </a:t>
            </a:r>
            <a:r>
              <a:rPr lang="cs-CZ" dirty="0" err="1" smtClean="0"/>
              <a:t>restorér</a:t>
            </a:r>
            <a:r>
              <a:rPr lang="cs-CZ" dirty="0" smtClean="0"/>
              <a:t> (otec) = zasety střídavě vedle sebe v pruzích</a:t>
            </a:r>
          </a:p>
          <a:p>
            <a:endParaRPr lang="cs-CZ" dirty="0" smtClean="0"/>
          </a:p>
          <a:p>
            <a:r>
              <a:rPr lang="cs-CZ" dirty="0" smtClean="0"/>
              <a:t>Není specializace na čmeláky</a:t>
            </a:r>
          </a:p>
          <a:p>
            <a:endParaRPr lang="cs-CZ" dirty="0" smtClean="0"/>
          </a:p>
          <a:p>
            <a:r>
              <a:rPr lang="cs-CZ" dirty="0" err="1" smtClean="0"/>
              <a:t>Pozn</a:t>
            </a:r>
            <a:r>
              <a:rPr lang="cs-CZ" dirty="0" smtClean="0"/>
              <a:t>: finální osivo = semena z matek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539552" y="332656"/>
            <a:ext cx="7385248" cy="6141296"/>
          </a:xfrm>
        </p:spPr>
        <p:txBody>
          <a:bodyPr/>
          <a:lstStyle/>
          <a:p>
            <a:r>
              <a:rPr lang="cs-CZ" dirty="0" smtClean="0"/>
              <a:t>Místa testování </a:t>
            </a:r>
          </a:p>
          <a:p>
            <a:pPr>
              <a:buNone/>
            </a:pPr>
            <a:r>
              <a:rPr lang="cs-CZ" dirty="0" smtClean="0"/>
              <a:t>   Chlumec nad Cidlinou, </a:t>
            </a:r>
            <a:r>
              <a:rPr lang="cs-CZ" dirty="0" err="1" smtClean="0"/>
              <a:t>Lužany</a:t>
            </a:r>
            <a:r>
              <a:rPr lang="cs-CZ" dirty="0" smtClean="0"/>
              <a:t>, </a:t>
            </a:r>
            <a:r>
              <a:rPr lang="cs-CZ" dirty="0" err="1" smtClean="0"/>
              <a:t>Krukanice</a:t>
            </a:r>
            <a:r>
              <a:rPr lang="cs-CZ" dirty="0" smtClean="0"/>
              <a:t> a Opava</a:t>
            </a:r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r>
              <a:rPr lang="cs-CZ" dirty="0" smtClean="0"/>
              <a:t> “Od roku 2015 do 2018 bylo v rámci programu Česká řepka vytvořeno a vyhodnoceno 342 testovacích hybridů“</a:t>
            </a:r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r>
              <a:rPr lang="cs-CZ" dirty="0" smtClean="0"/>
              <a:t>Obsah oleje uspokojivý, ale některé překročovaly limit v obsahu </a:t>
            </a:r>
            <a:r>
              <a:rPr lang="cs-CZ" dirty="0" err="1" smtClean="0"/>
              <a:t>glukosinolátů</a:t>
            </a:r>
            <a:r>
              <a:rPr lang="cs-CZ" dirty="0" smtClean="0"/>
              <a:t> a kyseliny erukové</a:t>
            </a:r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r>
              <a:rPr lang="cs-CZ" dirty="0" smtClean="0"/>
              <a:t>České státní zkoušky-ale jen prozatím přihlášeni 2 hybridi z </a:t>
            </a:r>
            <a:r>
              <a:rPr lang="cs-CZ" dirty="0" err="1" smtClean="0"/>
              <a:t>Čr</a:t>
            </a:r>
            <a:r>
              <a:rPr lang="cs-CZ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7457256" cy="922114"/>
          </a:xfrm>
        </p:spPr>
        <p:txBody>
          <a:bodyPr/>
          <a:lstStyle/>
          <a:p>
            <a:r>
              <a:rPr lang="cs-CZ" dirty="0" smtClean="0"/>
              <a:t>Zajímavosti –výsev 2018 na 2019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cs-CZ" dirty="0" smtClean="0"/>
              <a:t>Teple podzimní počasí- horší prognóza stavu rostlin na rok 2019</a:t>
            </a:r>
          </a:p>
          <a:p>
            <a:endParaRPr lang="cs-CZ" dirty="0" smtClean="0"/>
          </a:p>
          <a:p>
            <a:r>
              <a:rPr lang="cs-CZ" dirty="0" smtClean="0"/>
              <a:t>Zákaz některých mořidel- lepší mořidlo </a:t>
            </a:r>
            <a:r>
              <a:rPr lang="cs-CZ" dirty="0" err="1" smtClean="0"/>
              <a:t>Lamiposa</a:t>
            </a:r>
            <a:endParaRPr lang="cs-CZ" dirty="0" smtClean="0"/>
          </a:p>
          <a:p>
            <a:endParaRPr lang="cs-CZ" dirty="0" smtClean="0"/>
          </a:p>
          <a:p>
            <a:r>
              <a:rPr lang="cs-CZ" dirty="0" smtClean="0"/>
              <a:t>Je prý </a:t>
            </a:r>
            <a:r>
              <a:rPr lang="cs-CZ" dirty="0" err="1" smtClean="0"/>
              <a:t>učinné</a:t>
            </a:r>
            <a:r>
              <a:rPr lang="cs-CZ" dirty="0" smtClean="0"/>
              <a:t>, bohužel ne na velké procento mšic</a:t>
            </a:r>
          </a:p>
          <a:p>
            <a:endParaRPr lang="cs-CZ" dirty="0" smtClean="0"/>
          </a:p>
          <a:p>
            <a:r>
              <a:rPr lang="cs-CZ" dirty="0" smtClean="0"/>
              <a:t>Nový herbicid BELKAR (starší </a:t>
            </a:r>
            <a:r>
              <a:rPr lang="cs-CZ" dirty="0" err="1" smtClean="0"/>
              <a:t>Metazamix</a:t>
            </a:r>
            <a:r>
              <a:rPr lang="cs-CZ" dirty="0" smtClean="0"/>
              <a:t>, </a:t>
            </a:r>
            <a:r>
              <a:rPr lang="cs-CZ" dirty="0" err="1" smtClean="0"/>
              <a:t>Successor</a:t>
            </a:r>
            <a:r>
              <a:rPr lang="cs-CZ" dirty="0" smtClean="0"/>
              <a:t>, nebo </a:t>
            </a:r>
            <a:r>
              <a:rPr lang="cs-CZ" dirty="0" err="1" smtClean="0"/>
              <a:t>Terridox</a:t>
            </a:r>
            <a:r>
              <a:rPr lang="cs-CZ" dirty="0" smtClean="0"/>
              <a:t>)</a:t>
            </a:r>
          </a:p>
          <a:p>
            <a:endParaRPr lang="cs-CZ" dirty="0" smtClean="0"/>
          </a:p>
          <a:p>
            <a:r>
              <a:rPr lang="cs-CZ" dirty="0" smtClean="0"/>
              <a:t>Obavy ze mšic-prevence </a:t>
            </a:r>
            <a:r>
              <a:rPr lang="cs-CZ" dirty="0" err="1" smtClean="0"/>
              <a:t>neonikotioidy</a:t>
            </a:r>
            <a:r>
              <a:rPr lang="cs-CZ" dirty="0" smtClean="0"/>
              <a:t>- možnost šíření viróz</a:t>
            </a:r>
          </a:p>
          <a:p>
            <a:endParaRPr lang="cs-CZ" dirty="0" smtClean="0"/>
          </a:p>
          <a:p>
            <a:r>
              <a:rPr lang="cs-CZ" dirty="0" smtClean="0"/>
              <a:t>Rychlé změny v pěst. Systému (</a:t>
            </a:r>
            <a:r>
              <a:rPr lang="cs-CZ" dirty="0" err="1" smtClean="0"/>
              <a:t>posl</a:t>
            </a:r>
            <a:r>
              <a:rPr lang="cs-CZ" dirty="0" smtClean="0"/>
              <a:t>. 10let)-více regulátorů růstu (plocha) </a:t>
            </a:r>
          </a:p>
          <a:p>
            <a:pPr>
              <a:buNone/>
            </a:pPr>
            <a:endParaRPr lang="cs-CZ" dirty="0" smtClean="0"/>
          </a:p>
          <a:p>
            <a:endParaRPr lang="cs-C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3568" y="0"/>
            <a:ext cx="7467600" cy="1143000"/>
          </a:xfrm>
        </p:spPr>
        <p:txBody>
          <a:bodyPr/>
          <a:lstStyle/>
          <a:p>
            <a:pPr algn="ctr"/>
            <a:r>
              <a:rPr lang="cs-CZ" dirty="0" smtClean="0"/>
              <a:t>Zajímavosti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395536" y="1196752"/>
            <a:ext cx="7529264" cy="5277200"/>
          </a:xfrm>
        </p:spPr>
        <p:txBody>
          <a:bodyPr>
            <a:normAutofit fontScale="85000" lnSpcReduction="20000"/>
          </a:bodyPr>
          <a:lstStyle/>
          <a:p>
            <a:r>
              <a:rPr lang="cs-CZ" sz="2800" dirty="0" smtClean="0"/>
              <a:t>Řepka jako řešení </a:t>
            </a:r>
            <a:r>
              <a:rPr lang="cs-CZ" sz="2800" dirty="0" err="1" smtClean="0"/>
              <a:t>biopaliv</a:t>
            </a:r>
            <a:r>
              <a:rPr lang="cs-CZ" sz="2800" dirty="0" smtClean="0"/>
              <a:t> </a:t>
            </a:r>
            <a:r>
              <a:rPr lang="cs-CZ" dirty="0" smtClean="0"/>
              <a:t>(</a:t>
            </a:r>
            <a:r>
              <a:rPr lang="cs-CZ" dirty="0" err="1" smtClean="0"/>
              <a:t>methylester</a:t>
            </a:r>
            <a:r>
              <a:rPr lang="cs-CZ" dirty="0" smtClean="0"/>
              <a:t> do nafty),EU</a:t>
            </a:r>
          </a:p>
          <a:p>
            <a:endParaRPr lang="cs-CZ" dirty="0" smtClean="0"/>
          </a:p>
          <a:p>
            <a:r>
              <a:rPr lang="cs-CZ" sz="2800" dirty="0" smtClean="0"/>
              <a:t>Řepka = mazací, hydraulické oleje, fermeže, prací prostředky,  pelety do kotlů na biomasu, mýdla…</a:t>
            </a:r>
          </a:p>
          <a:p>
            <a:endParaRPr lang="cs-CZ" dirty="0" smtClean="0"/>
          </a:p>
          <a:p>
            <a:r>
              <a:rPr lang="cs-CZ" sz="2800" dirty="0" smtClean="0"/>
              <a:t>Řepka = alergie? * z řepky je mizivé, spolupůsobení pylu jiných rostlin</a:t>
            </a:r>
          </a:p>
          <a:p>
            <a:endParaRPr lang="cs-CZ" dirty="0" smtClean="0"/>
          </a:p>
          <a:p>
            <a:endParaRPr lang="cs-CZ" dirty="0" smtClean="0"/>
          </a:p>
          <a:p>
            <a:r>
              <a:rPr lang="cs-CZ" b="1" dirty="0" smtClean="0"/>
              <a:t>Řepka a problémy spojené s včelstvem</a:t>
            </a:r>
            <a:r>
              <a:rPr lang="cs-CZ" dirty="0" smtClean="0"/>
              <a:t>-</a:t>
            </a:r>
            <a:r>
              <a:rPr lang="cs-CZ" sz="2200" dirty="0" smtClean="0"/>
              <a:t>výsledky z pokusu</a:t>
            </a:r>
          </a:p>
          <a:p>
            <a:r>
              <a:rPr lang="cs-CZ" dirty="0" smtClean="0"/>
              <a:t>existují významné rozdíly mezi </a:t>
            </a:r>
            <a:r>
              <a:rPr lang="cs-CZ" dirty="0" err="1" smtClean="0"/>
              <a:t>nektarodárností</a:t>
            </a:r>
            <a:r>
              <a:rPr lang="cs-CZ" dirty="0" smtClean="0"/>
              <a:t> různých odrůd</a:t>
            </a:r>
          </a:p>
          <a:p>
            <a:r>
              <a:rPr lang="cs-CZ" dirty="0" smtClean="0"/>
              <a:t>existují významné rozdíly mezi počtem včel na různých odrůdách</a:t>
            </a:r>
          </a:p>
          <a:p>
            <a:r>
              <a:rPr lang="cs-CZ" dirty="0" smtClean="0"/>
              <a:t>nejsou významné rozdíly v atraktivitě liniových a hybridních odrůd</a:t>
            </a:r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Zdroje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cs-CZ" dirty="0" smtClean="0">
                <a:hlinkClick r:id="rId2"/>
              </a:rPr>
              <a:t>http://rostlinyprobudoucnost.com/?p=new31</a:t>
            </a:r>
            <a:endParaRPr lang="cs-CZ" dirty="0" smtClean="0"/>
          </a:p>
          <a:p>
            <a:r>
              <a:rPr lang="cs-CZ" dirty="0" smtClean="0">
                <a:hlinkClick r:id="rId3"/>
              </a:rPr>
              <a:t>http://rostlinyprobudoucnost.com/?p=new35</a:t>
            </a:r>
            <a:endParaRPr lang="cs-CZ" dirty="0" smtClean="0"/>
          </a:p>
          <a:p>
            <a:r>
              <a:rPr lang="cs-CZ" dirty="0" smtClean="0">
                <a:hlinkClick r:id="rId4"/>
              </a:rPr>
              <a:t>https://www.zscr.cz/clanek/repka-olejka-skodi-nebo-prospiva-2283?cid=2283&amp;nadpis=repka-olejka-skodi-nebo-prospiva</a:t>
            </a:r>
            <a:endParaRPr lang="cs-CZ" dirty="0" smtClean="0"/>
          </a:p>
          <a:p>
            <a:r>
              <a:rPr lang="cs-CZ" dirty="0" smtClean="0">
                <a:hlinkClick r:id="rId5"/>
              </a:rPr>
              <a:t>https://eurozpravy.cz/veda-a-technika/technika/223391-proc-se-v-cesku-pestuje-tolik-repky/forum/</a:t>
            </a:r>
            <a:endParaRPr lang="cs-CZ" dirty="0" smtClean="0"/>
          </a:p>
          <a:p>
            <a:r>
              <a:rPr lang="cs-CZ" dirty="0" smtClean="0">
                <a:hlinkClick r:id="rId6"/>
              </a:rPr>
              <a:t>http://www.</a:t>
            </a:r>
            <a:r>
              <a:rPr lang="cs-CZ" dirty="0" err="1" smtClean="0">
                <a:hlinkClick r:id="rId6"/>
              </a:rPr>
              <a:t>szu.cz</a:t>
            </a:r>
            <a:r>
              <a:rPr lang="cs-CZ" dirty="0" smtClean="0">
                <a:hlinkClick r:id="rId6"/>
              </a:rPr>
              <a:t>/</a:t>
            </a:r>
            <a:r>
              <a:rPr lang="cs-CZ" dirty="0" err="1" smtClean="0">
                <a:hlinkClick r:id="rId6"/>
              </a:rPr>
              <a:t>uploads</a:t>
            </a:r>
            <a:r>
              <a:rPr lang="cs-CZ" dirty="0" smtClean="0">
                <a:hlinkClick r:id="rId6"/>
              </a:rPr>
              <a:t>/</a:t>
            </a:r>
            <a:r>
              <a:rPr lang="cs-CZ" dirty="0" err="1" smtClean="0">
                <a:hlinkClick r:id="rId6"/>
              </a:rPr>
              <a:t>documents</a:t>
            </a:r>
            <a:r>
              <a:rPr lang="cs-CZ" dirty="0" smtClean="0">
                <a:hlinkClick r:id="rId6"/>
              </a:rPr>
              <a:t>/</a:t>
            </a:r>
            <a:r>
              <a:rPr lang="cs-CZ" dirty="0" err="1" smtClean="0">
                <a:hlinkClick r:id="rId6"/>
              </a:rPr>
              <a:t>chzp</a:t>
            </a:r>
            <a:r>
              <a:rPr lang="cs-CZ" dirty="0" smtClean="0">
                <a:hlinkClick r:id="rId6"/>
              </a:rPr>
              <a:t>/</a:t>
            </a:r>
            <a:r>
              <a:rPr lang="cs-CZ" dirty="0" err="1" smtClean="0">
                <a:hlinkClick r:id="rId6"/>
              </a:rPr>
              <a:t>ovzdusi</a:t>
            </a:r>
            <a:r>
              <a:rPr lang="cs-CZ" dirty="0" smtClean="0">
                <a:hlinkClick r:id="rId6"/>
              </a:rPr>
              <a:t>/</a:t>
            </a:r>
            <a:r>
              <a:rPr lang="cs-CZ" dirty="0" err="1" smtClean="0">
                <a:hlinkClick r:id="rId6"/>
              </a:rPr>
              <a:t>konz</a:t>
            </a:r>
            <a:r>
              <a:rPr lang="cs-CZ" dirty="0" smtClean="0">
                <a:hlinkClick r:id="rId6"/>
              </a:rPr>
              <a:t>_dny_a_</a:t>
            </a:r>
            <a:r>
              <a:rPr lang="cs-CZ" dirty="0" err="1" smtClean="0">
                <a:hlinkClick r:id="rId6"/>
              </a:rPr>
              <a:t>seminare</a:t>
            </a:r>
            <a:r>
              <a:rPr lang="cs-CZ" dirty="0" smtClean="0">
                <a:hlinkClick r:id="rId6"/>
              </a:rPr>
              <a:t>/2007/6_</a:t>
            </a:r>
            <a:r>
              <a:rPr lang="cs-CZ" dirty="0" err="1" smtClean="0">
                <a:hlinkClick r:id="rId6"/>
              </a:rPr>
              <a:t>repka.pdf</a:t>
            </a:r>
            <a:endParaRPr lang="cs-CZ" dirty="0" smtClean="0"/>
          </a:p>
          <a:p>
            <a:r>
              <a:rPr lang="cs-CZ" dirty="0" smtClean="0">
                <a:hlinkClick r:id="rId7"/>
              </a:rPr>
              <a:t>https://vcelstva.czu.cz/o-postricich/aplikacepesticidu</a:t>
            </a:r>
            <a:endParaRPr lang="cs-CZ" dirty="0" smtClean="0"/>
          </a:p>
          <a:p>
            <a:r>
              <a:rPr lang="cs-CZ" dirty="0" smtClean="0">
                <a:hlinkClick r:id="rId8"/>
              </a:rPr>
              <a:t>http://www.</a:t>
            </a:r>
            <a:r>
              <a:rPr lang="cs-CZ" dirty="0" err="1" smtClean="0">
                <a:hlinkClick r:id="rId8"/>
              </a:rPr>
              <a:t>fao.org</a:t>
            </a:r>
            <a:r>
              <a:rPr lang="cs-CZ" dirty="0" smtClean="0">
                <a:hlinkClick r:id="rId8"/>
              </a:rPr>
              <a:t>/</a:t>
            </a:r>
            <a:r>
              <a:rPr lang="cs-CZ" dirty="0" err="1" smtClean="0">
                <a:hlinkClick r:id="rId8"/>
              </a:rPr>
              <a:t>faostat</a:t>
            </a:r>
            <a:r>
              <a:rPr lang="cs-CZ" dirty="0" smtClean="0">
                <a:hlinkClick r:id="rId8"/>
              </a:rPr>
              <a:t>/</a:t>
            </a:r>
            <a:r>
              <a:rPr lang="cs-CZ" dirty="0" err="1" smtClean="0">
                <a:hlinkClick r:id="rId8"/>
              </a:rPr>
              <a:t>en</a:t>
            </a:r>
            <a:r>
              <a:rPr lang="cs-CZ" dirty="0" smtClean="0">
                <a:hlinkClick r:id="rId8"/>
              </a:rPr>
              <a:t>/#data</a:t>
            </a:r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r>
              <a:rPr lang="cs-CZ" dirty="0" smtClean="0"/>
              <a:t>Obrázky: https://www.ods.cz/media/content/post/0182/18296_big.jpg</a:t>
            </a:r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rkýř">
  <a:themeElements>
    <a:clrScheme name="Arkýř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Arkýř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rkýř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419</TotalTime>
  <Words>527</Words>
  <Application>Microsoft Office PowerPoint</Application>
  <PresentationFormat>Předvádění na obrazovce (4:3)</PresentationFormat>
  <Paragraphs>109</Paragraphs>
  <Slides>13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13</vt:i4>
      </vt:variant>
    </vt:vector>
  </HeadingPairs>
  <TitlesOfParts>
    <vt:vector size="14" baseType="lpstr">
      <vt:lpstr>Arkýř</vt:lpstr>
      <vt:lpstr>HYBRIDNÍ ŠLECHTĚNÍ V RÁMCI PROGRAMU ČESKÁ ŘEPKA </vt:lpstr>
      <vt:lpstr>Proč právě řepka? </vt:lpstr>
      <vt:lpstr>Prezentace aplikace PowerPoint</vt:lpstr>
      <vt:lpstr>Program česká řepka</vt:lpstr>
      <vt:lpstr>Základní info –tvorba hydbridů (KŘÍŽENCŮ) </vt:lpstr>
      <vt:lpstr>Prezentace aplikace PowerPoint</vt:lpstr>
      <vt:lpstr>Postup výroby</vt:lpstr>
      <vt:lpstr>Jak vznikají hybridi v praxi -1.</vt:lpstr>
      <vt:lpstr>Pokračování-další metoda křížení</vt:lpstr>
      <vt:lpstr>Prezentace aplikace PowerPoint</vt:lpstr>
      <vt:lpstr>Zajímavosti –výsev 2018 na 2019</vt:lpstr>
      <vt:lpstr>Zajímavosti</vt:lpstr>
      <vt:lpstr>Zdroje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HYBRIDNÍ ŠLECHTĚNÍ V RÁMCI PROGRAMU ČESKÁ ŘEPKA </dc:title>
  <dc:creator>Beatrice</dc:creator>
  <cp:lastModifiedBy>RNDr. Božena Navrátilová, Ph.D.</cp:lastModifiedBy>
  <cp:revision>6</cp:revision>
  <dcterms:created xsi:type="dcterms:W3CDTF">2018-11-19T18:04:15Z</dcterms:created>
  <dcterms:modified xsi:type="dcterms:W3CDTF">2018-12-19T10:28:24Z</dcterms:modified>
</cp:coreProperties>
</file>