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14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země&#10;&#10;Popis vygenerován s vysokou mírou spolehlivosti">
            <a:extLst>
              <a:ext uri="{FF2B5EF4-FFF2-40B4-BE49-F238E27FC236}">
                <a16:creationId xmlns:a16="http://schemas.microsoft.com/office/drawing/2014/main" xmlns="" id="{44D19725-DEC1-4E35-945C-A651EE3A32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F035D83-CF08-4360-B5FF-600C95C0C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69683" y="826938"/>
            <a:ext cx="9448800" cy="2602062"/>
          </a:xfrm>
        </p:spPr>
        <p:txBody>
          <a:bodyPr>
            <a:normAutofit/>
          </a:bodyPr>
          <a:lstStyle/>
          <a:p>
            <a:pPr algn="ctr"/>
            <a:r>
              <a:rPr lang="cs-CZ" sz="2800" b="1" cap="none" dirty="0">
                <a:latin typeface="Monotype Corsiva" panose="03010101010201010101" pitchFamily="66" charset="0"/>
              </a:rPr>
              <a:t>Univerzita Palackého V Olomouci</a:t>
            </a:r>
            <a:r>
              <a:rPr lang="cs-CZ" sz="3200" b="1" dirty="0">
                <a:latin typeface="Monotype Corsiva" panose="03010101010201010101" pitchFamily="66" charset="0"/>
              </a:rPr>
              <a:t/>
            </a:r>
            <a:br>
              <a:rPr lang="cs-CZ" sz="3200" b="1" dirty="0">
                <a:latin typeface="Monotype Corsiva" panose="03010101010201010101" pitchFamily="66" charset="0"/>
              </a:rPr>
            </a:br>
            <a:r>
              <a:rPr lang="cs-CZ" sz="4400" b="1" cap="none" dirty="0">
                <a:latin typeface="Monotype Corsiva" panose="03010101010201010101" pitchFamily="66" charset="0"/>
              </a:rPr>
              <a:t/>
            </a:r>
            <a:br>
              <a:rPr lang="cs-CZ" sz="4400" b="1" cap="none" dirty="0">
                <a:latin typeface="Monotype Corsiva" panose="03010101010201010101" pitchFamily="66" charset="0"/>
              </a:rPr>
            </a:br>
            <a:r>
              <a:rPr lang="cs-CZ" sz="7200" b="1" cap="none" dirty="0">
                <a:latin typeface="Monotype Corsiva" panose="03010101010201010101" pitchFamily="66" charset="0"/>
              </a:rPr>
              <a:t>Průtoková </a:t>
            </a:r>
            <a:r>
              <a:rPr lang="cs-CZ" sz="7200" b="1" cap="none" dirty="0" err="1">
                <a:latin typeface="Monotype Corsiva" panose="03010101010201010101" pitchFamily="66" charset="0"/>
              </a:rPr>
              <a:t>cytometrie</a:t>
            </a:r>
            <a:endParaRPr lang="cs-CZ" sz="7200" b="1" dirty="0">
              <a:latin typeface="Monotype Corsiva" panose="03010101010201010101" pitchFamily="66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B97EDE79-32BC-4766-8951-8F07A5DF0A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711" y="4562574"/>
            <a:ext cx="9448800" cy="1861708"/>
          </a:xfrm>
        </p:spPr>
        <p:txBody>
          <a:bodyPr>
            <a:normAutofit/>
          </a:bodyPr>
          <a:lstStyle/>
          <a:p>
            <a:r>
              <a:rPr lang="cs-CZ" b="1" dirty="0">
                <a:latin typeface="Monotype Corsiva" panose="03010101010201010101" pitchFamily="66" charset="0"/>
              </a:rPr>
              <a:t>Předmět: 	  BRGMO, 2018</a:t>
            </a:r>
          </a:p>
          <a:p>
            <a:r>
              <a:rPr lang="cs-CZ" b="1" dirty="0">
                <a:latin typeface="Monotype Corsiva" panose="03010101010201010101" pitchFamily="66" charset="0"/>
              </a:rPr>
              <a:t>Vyučující:  RNDr. Božena Navrátilová, Ph.D. </a:t>
            </a:r>
          </a:p>
          <a:p>
            <a:r>
              <a:rPr lang="cs-CZ" b="1" dirty="0">
                <a:latin typeface="Monotype Corsiva" panose="03010101010201010101" pitchFamily="66" charset="0"/>
              </a:rPr>
              <a:t>Autor: 	  Kateřina Rozenbergová</a:t>
            </a:r>
          </a:p>
        </p:txBody>
      </p:sp>
    </p:spTree>
    <p:extLst>
      <p:ext uri="{BB962C8B-B14F-4D97-AF65-F5344CB8AC3E}">
        <p14:creationId xmlns:p14="http://schemas.microsoft.com/office/powerpoint/2010/main" val="78345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A5387D-64D8-4D6C-B109-FF4E81DF6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 descr="Obsah obrázku osoba, oblečení, vázanka, interiér&#10;&#10;Popis vygenerován s velmi vysokou mírou spolehlivosti">
            <a:extLst>
              <a:ext uri="{FF2B5EF4-FFF2-40B4-BE49-F238E27FC236}">
                <a16:creationId xmlns:a16="http://schemas.microsoft.com/office/drawing/2014/main" xmlns="" id="{B054BD6A-B0E4-490A-B164-D8DE748DB0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  <a:extLst/>
          </a:blip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92C1DED-94EF-498C-9C54-796B2586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37" y="265814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cs-CZ" sz="5400" b="1" i="1" cap="none" dirty="0">
                <a:latin typeface="Monotype Corsiva" panose="03010101010201010101" pitchFamily="66" charset="0"/>
                <a:cs typeface="Times New Roman" panose="02020603050405020304" pitchFamily="18" charset="0"/>
              </a:rPr>
              <a:t>Průtoková </a:t>
            </a:r>
            <a:r>
              <a:rPr lang="cs-CZ" sz="5400" b="1" i="1" cap="none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cytometrie</a:t>
            </a:r>
            <a:endParaRPr lang="cs-CZ" sz="5400" b="1" i="1" cap="none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4CA4B45-BAEE-4335-A0E1-3859115BB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58842"/>
            <a:ext cx="10820400" cy="5033344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obecný název pro skupinu </a:t>
            </a:r>
            <a:r>
              <a:rPr lang="cs-CZ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biologických metod </a:t>
            </a: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používaných pro měření různých parametrů buněk;</a:t>
            </a:r>
          </a:p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v"/>
            </a:pP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Parametry, které mohou být měřeny:</a:t>
            </a:r>
          </a:p>
          <a:p>
            <a:pPr lvl="1"/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velikost a morfologii buněk, </a:t>
            </a:r>
          </a:p>
          <a:p>
            <a:pPr lvl="1"/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fáze buněčného cyklu, </a:t>
            </a:r>
          </a:p>
          <a:p>
            <a:pPr lvl="1"/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obsah DNA, </a:t>
            </a:r>
          </a:p>
          <a:p>
            <a:pPr lvl="1"/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existenci nebo neexistenci specifických proteinů na buněčném povrchu nebo v cytoplazmě atd.</a:t>
            </a:r>
          </a:p>
          <a:p>
            <a:pPr marL="457200" lvl="1" indent="0">
              <a:buNone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Metody klasické analytické </a:t>
            </a:r>
            <a:r>
              <a:rPr lang="cs-CZ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cytometrie</a:t>
            </a: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využívají pro analýzu vlastností buněk optické technologie.</a:t>
            </a:r>
          </a:p>
        </p:txBody>
      </p:sp>
    </p:spTree>
    <p:extLst>
      <p:ext uri="{BB962C8B-B14F-4D97-AF65-F5344CB8AC3E}">
        <p14:creationId xmlns:p14="http://schemas.microsoft.com/office/powerpoint/2010/main" val="155163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A5387D-64D8-4D6C-B109-FF4E81DF6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 descr="Obsah obrázku osoba, oblečení, vázanka, interiér&#10;&#10;Popis vygenerován s velmi vysokou mírou spolehlivosti">
            <a:extLst>
              <a:ext uri="{FF2B5EF4-FFF2-40B4-BE49-F238E27FC236}">
                <a16:creationId xmlns:a16="http://schemas.microsoft.com/office/drawing/2014/main" xmlns="" id="{B054BD6A-B0E4-490A-B164-D8DE748DB0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  <a:extLst/>
          </a:blip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92C1DED-94EF-498C-9C54-796B2586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304" y="240867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cs-CZ" sz="5400" b="1" i="1" cap="none" dirty="0">
                <a:latin typeface="Monotype Corsiva" panose="03010101010201010101" pitchFamily="66" charset="0"/>
                <a:cs typeface="Times New Roman" panose="02020603050405020304" pitchFamily="18" charset="0"/>
              </a:rPr>
              <a:t>Průtoková </a:t>
            </a:r>
            <a:r>
              <a:rPr lang="cs-CZ" sz="5400" b="1" i="1" cap="none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cytometrie</a:t>
            </a:r>
            <a:endParaRPr lang="cs-CZ" sz="5400" b="1" i="1" cap="none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4CA4B45-BAEE-4335-A0E1-3859115BB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883" y="1533895"/>
            <a:ext cx="10820400" cy="5068933"/>
          </a:xfrm>
        </p:spPr>
        <p:txBody>
          <a:bodyPr>
            <a:normAutofit/>
          </a:bodyPr>
          <a:lstStyle/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moderní analytická metoda umožňující simultánní měření a analýzu fyzikálních a chemických vlastností buňky;</a:t>
            </a:r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endParaRPr lang="cs-CZ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původně konstruována pro analýzu eukaryotních buněk;</a:t>
            </a:r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endParaRPr lang="cs-CZ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endParaRPr lang="cs-CZ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využití i v dalších oblastech buněčné biologie:</a:t>
            </a:r>
          </a:p>
          <a:p>
            <a:pPr lvl="1">
              <a:lnSpc>
                <a:spcPct val="100000"/>
              </a:lnSpc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 studiu </a:t>
            </a:r>
            <a:r>
              <a:rPr lang="cs-C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autofluorescenčních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vlastností fotosyntetického planktonu, </a:t>
            </a:r>
          </a:p>
          <a:p>
            <a:pPr lvl="1">
              <a:lnSpc>
                <a:spcPct val="100000"/>
              </a:lnSpc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proteinovém inženýrství, </a:t>
            </a:r>
          </a:p>
          <a:p>
            <a:pPr lvl="1">
              <a:lnSpc>
                <a:spcPct val="100000"/>
              </a:lnSpc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mikrobiologii.</a:t>
            </a:r>
          </a:p>
        </p:txBody>
      </p:sp>
      <p:pic>
        <p:nvPicPr>
          <p:cNvPr id="7" name="Obrázek 6" descr="Obsah obrázku bezobratlí&#10;&#10;Popis vygenerován s vysokou mírou spolehlivosti">
            <a:extLst>
              <a:ext uri="{FF2B5EF4-FFF2-40B4-BE49-F238E27FC236}">
                <a16:creationId xmlns:a16="http://schemas.microsoft.com/office/drawing/2014/main" xmlns="" id="{A7D40B1D-FD2C-44DE-A23C-485E89373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223" y="2178270"/>
            <a:ext cx="3732212" cy="2799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1002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A5387D-64D8-4D6C-B109-FF4E81DF6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 descr="Obsah obrázku osoba, oblečení, vázanka, interiér&#10;&#10;Popis vygenerován s velmi vysokou mírou spolehlivosti">
            <a:extLst>
              <a:ext uri="{FF2B5EF4-FFF2-40B4-BE49-F238E27FC236}">
                <a16:creationId xmlns:a16="http://schemas.microsoft.com/office/drawing/2014/main" xmlns="" id="{B054BD6A-B0E4-490A-B164-D8DE748DB0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  <a:extLst/>
          </a:blip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92C1DED-94EF-498C-9C54-796B2586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202" y="368448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cs-CZ" sz="5400" b="1" i="1" cap="none" dirty="0">
                <a:latin typeface="Monotype Corsiva" panose="03010101010201010101" pitchFamily="66" charset="0"/>
                <a:cs typeface="Times New Roman" panose="02020603050405020304" pitchFamily="18" charset="0"/>
              </a:rPr>
              <a:t>Aplikace průtokové </a:t>
            </a:r>
            <a:r>
              <a:rPr lang="cs-CZ" sz="5400" b="1" i="1" cap="none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cytometrie</a:t>
            </a:r>
            <a:endParaRPr lang="cs-CZ" sz="5400" b="1" i="1" cap="none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4CA4B45-BAEE-4335-A0E1-3859115BB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61476"/>
            <a:ext cx="10820400" cy="4930710"/>
          </a:xfrm>
        </p:spPr>
        <p:txBody>
          <a:bodyPr>
            <a:normAutofit/>
          </a:bodyPr>
          <a:lstStyle/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Většina aplikací – zaměřena </a:t>
            </a:r>
            <a:r>
              <a:rPr lang="cs-CZ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výzkum </a:t>
            </a: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lidských, živočišných a rostlinných </a:t>
            </a:r>
            <a:r>
              <a:rPr lang="cs-CZ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endParaRPr lang="cs-CZ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jako </a:t>
            </a:r>
            <a:r>
              <a:rPr lang="cs-CZ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analytický nástroj </a:t>
            </a: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 zjišťování stavu mikroorganismů</a:t>
            </a:r>
            <a:r>
              <a:rPr lang="cs-CZ" dirty="0"/>
              <a:t>.</a:t>
            </a:r>
            <a:endParaRPr lang="cs-CZ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endParaRPr lang="cs-CZ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E070A600-7862-495D-9DF2-4B4F6F67D7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479"/>
          <a:stretch/>
        </p:blipFill>
        <p:spPr>
          <a:xfrm>
            <a:off x="2023821" y="3505121"/>
            <a:ext cx="6979362" cy="29844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2442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A5387D-64D8-4D6C-B109-FF4E81DF6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 descr="Obsah obrázku osoba, oblečení, vázanka, interiér&#10;&#10;Popis vygenerován s velmi vysokou mírou spolehlivosti">
            <a:extLst>
              <a:ext uri="{FF2B5EF4-FFF2-40B4-BE49-F238E27FC236}">
                <a16:creationId xmlns:a16="http://schemas.microsoft.com/office/drawing/2014/main" xmlns="" id="{B054BD6A-B0E4-490A-B164-D8DE748DB0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  <a:extLst/>
          </a:blip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92C1DED-94EF-498C-9C54-796B2586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202" y="184224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cs-CZ" sz="5400" b="1" i="1" cap="none" dirty="0">
                <a:latin typeface="Monotype Corsiva" panose="03010101010201010101" pitchFamily="66" charset="0"/>
                <a:cs typeface="Times New Roman" panose="02020603050405020304" pitchFamily="18" charset="0"/>
              </a:rPr>
              <a:t>Biotechnologie a potravinářství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4CA4B45-BAEE-4335-A0E1-3859115BB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60" y="1477252"/>
            <a:ext cx="11286460" cy="5380738"/>
          </a:xfrm>
        </p:spPr>
        <p:txBody>
          <a:bodyPr>
            <a:normAutofit/>
          </a:bodyPr>
          <a:lstStyle/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 cenný nástroj pro studium vodních organismů a mikrobiálního ekologického výzkumu půdy a přírodních vodních biotopů.</a:t>
            </a:r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endParaRPr lang="cs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Řada aplikací i v oblasti:</a:t>
            </a:r>
          </a:p>
          <a:p>
            <a:pPr lvl="1">
              <a:lnSpc>
                <a:spcPct val="100000"/>
              </a:lnSpc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průmyslové biotechnologie, </a:t>
            </a:r>
          </a:p>
          <a:p>
            <a:pPr lvl="1">
              <a:lnSpc>
                <a:spcPct val="100000"/>
              </a:lnSpc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potravinářství a farmaceutické kontroly kvality, rutinního monitorování pitné vody</a:t>
            </a:r>
            <a:b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odpadních systémů.</a:t>
            </a:r>
            <a:endParaRPr lang="cs-CZ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cs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Hl při výrobě potravin je nezbytné sledovat a kontrolovat bakteriální kontaminaci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(+ časová úspora).</a:t>
            </a:r>
          </a:p>
        </p:txBody>
      </p:sp>
      <p:pic>
        <p:nvPicPr>
          <p:cNvPr id="5" name="Obrázek 4" descr="Obsah obrázku interiér, zeď, sladký, stůl&#10;&#10;Popis vygenerován s velmi vysokou mírou spolehlivosti">
            <a:extLst>
              <a:ext uri="{FF2B5EF4-FFF2-40B4-BE49-F238E27FC236}">
                <a16:creationId xmlns:a16="http://schemas.microsoft.com/office/drawing/2014/main" xmlns="" id="{03E536F4-DB1C-46BC-B83B-0B3379FDB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491" y="1894820"/>
            <a:ext cx="3182235" cy="2119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718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A5387D-64D8-4D6C-B109-FF4E81DF6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 descr="Obsah obrázku osoba, oblečení, vázanka, interiér&#10;&#10;Popis vygenerován s velmi vysokou mírou spolehlivosti">
            <a:extLst>
              <a:ext uri="{FF2B5EF4-FFF2-40B4-BE49-F238E27FC236}">
                <a16:creationId xmlns:a16="http://schemas.microsoft.com/office/drawing/2014/main" xmlns="" id="{B054BD6A-B0E4-490A-B164-D8DE748DB0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  <a:extLst/>
          </a:blip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92C1DED-94EF-498C-9C54-796B2586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202" y="368448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cs-CZ" sz="5400" b="1" i="1" cap="none" dirty="0">
                <a:latin typeface="Monotype Corsiva" panose="03010101010201010101" pitchFamily="66" charset="0"/>
                <a:cs typeface="Times New Roman" panose="02020603050405020304" pitchFamily="18" charset="0"/>
              </a:rPr>
              <a:t>Biotechnologie a potravinářství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4CA4B45-BAEE-4335-A0E1-3859115BB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61476"/>
            <a:ext cx="10820400" cy="4930710"/>
          </a:xfrm>
        </p:spPr>
        <p:txBody>
          <a:bodyPr>
            <a:normAutofit/>
          </a:bodyPr>
          <a:lstStyle/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 lze využít i k přímému sledování růstu bakterií při výrobě čistých fermentačních kultur. </a:t>
            </a:r>
          </a:p>
          <a:p>
            <a:pPr marL="685800" lvl="2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Jedná se hl o čisté mlékárenské kultury, které se podílejí na výrobě zakysaných mléčných výrobků. </a:t>
            </a: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Další využití PC:</a:t>
            </a:r>
          </a:p>
          <a:p>
            <a:pPr lvl="1">
              <a:lnSpc>
                <a:spcPct val="100000"/>
              </a:lnSpc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 pivovarství lihovarství </a:t>
            </a:r>
          </a:p>
          <a:p>
            <a:pPr lvl="1">
              <a:lnSpc>
                <a:spcPct val="100000"/>
              </a:lnSpc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při výrobě moštů.</a:t>
            </a:r>
          </a:p>
        </p:txBody>
      </p:sp>
      <p:pic>
        <p:nvPicPr>
          <p:cNvPr id="5" name="Obrázek 4" descr="Obsah obrázku hrníček, stůl, káva, vsedě&#10;&#10;Popis vygenerován s velmi vysokou mírou spolehlivosti">
            <a:extLst>
              <a:ext uri="{FF2B5EF4-FFF2-40B4-BE49-F238E27FC236}">
                <a16:creationId xmlns:a16="http://schemas.microsoft.com/office/drawing/2014/main" xmlns="" id="{F6FD92D0-0F4A-444F-9710-FDB0A1005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437" y="3322952"/>
            <a:ext cx="5067300" cy="3257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256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A5387D-64D8-4D6C-B109-FF4E81DF6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 descr="Obsah obrázku osoba, oblečení, vázanka, interiér&#10;&#10;Popis vygenerován s velmi vysokou mírou spolehlivosti">
            <a:extLst>
              <a:ext uri="{FF2B5EF4-FFF2-40B4-BE49-F238E27FC236}">
                <a16:creationId xmlns:a16="http://schemas.microsoft.com/office/drawing/2014/main" xmlns="" id="{B054BD6A-B0E4-490A-B164-D8DE748DB0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  <a:extLst/>
          </a:blip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92C1DED-94EF-498C-9C54-796B2586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37" y="154172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cs-CZ" sz="5400" b="1" i="1" cap="none" dirty="0">
                <a:latin typeface="Monotype Corsiva" panose="03010101010201010101" pitchFamily="66" charset="0"/>
                <a:cs typeface="Times New Roman" panose="02020603050405020304" pitchFamily="18" charset="0"/>
              </a:rPr>
              <a:t>Shrnutí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4CA4B45-BAEE-4335-A0E1-3859115BB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86540"/>
            <a:ext cx="10820400" cy="5305646"/>
          </a:xfrm>
        </p:spPr>
        <p:txBody>
          <a:bodyPr>
            <a:normAutofit/>
          </a:bodyPr>
          <a:lstStyle/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výhody PC patří:</a:t>
            </a:r>
          </a:p>
          <a:p>
            <a:pPr lvl="1">
              <a:lnSpc>
                <a:spcPct val="100000"/>
              </a:lnSpc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rychlost měření a možnost vzájemné kombinace různé druhy parametrů v originálním vzorku 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 lepšímu poznání funkční buněčné aktivity (a detailnějšímu rozlišení heterogenity zkoumaných populací).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Využití v mikrobiologii – zatím stále poměrně malé X např. v potravinářství.</a:t>
            </a: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endParaRPr lang="cs-CZ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Nevýhody:</a:t>
            </a:r>
          </a:p>
          <a:p>
            <a:pPr lvl="1">
              <a:lnSpc>
                <a:spcPct val="100000"/>
              </a:lnSpc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finanční náročnost hl přístrojového vybavení, </a:t>
            </a:r>
          </a:p>
          <a:p>
            <a:pPr lvl="1">
              <a:lnSpc>
                <a:spcPct val="100000"/>
              </a:lnSpc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obsluze – 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speciálně školený personál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" name="Obrázek 4" descr="Obsah obrázku zeď, lednička, interiér, patro&#10;&#10;Popis vygenerován s velmi vysokou mírou spolehlivosti">
            <a:extLst>
              <a:ext uri="{FF2B5EF4-FFF2-40B4-BE49-F238E27FC236}">
                <a16:creationId xmlns:a16="http://schemas.microsoft.com/office/drawing/2014/main" xmlns="" id="{FEDA8924-1C5E-4359-9F52-D240A74B6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5314" y="3774553"/>
            <a:ext cx="2955851" cy="2955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751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A5387D-64D8-4D6C-B109-FF4E81DF6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 descr="Obsah obrázku osoba, oblečení, vázanka, interiér&#10;&#10;Popis vygenerován s velmi vysokou mírou spolehlivosti">
            <a:extLst>
              <a:ext uri="{FF2B5EF4-FFF2-40B4-BE49-F238E27FC236}">
                <a16:creationId xmlns:a16="http://schemas.microsoft.com/office/drawing/2014/main" xmlns="" id="{B054BD6A-B0E4-490A-B164-D8DE748DB0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  <a:extLst/>
          </a:blip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92C1DED-94EF-498C-9C54-796B2586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37" y="265814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cs-CZ" sz="5400" b="1" i="1" cap="none" dirty="0">
                <a:latin typeface="Monotype Corsiva" panose="03010101010201010101" pitchFamily="66" charset="0"/>
                <a:cs typeface="Times New Roman" panose="02020603050405020304" pitchFamily="18" charset="0"/>
              </a:rPr>
              <a:t>Referenční seznam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4CA4B45-BAEE-4335-A0E1-3859115BB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58842"/>
            <a:ext cx="10820400" cy="5033343"/>
          </a:xfrm>
        </p:spPr>
        <p:txBody>
          <a:bodyPr>
            <a:normAutofit/>
          </a:bodyPr>
          <a:lstStyle/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A., L., D., C., V., B., &amp; M., H. (2017). Průtoková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cytometrie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 mikrobiologii. 	(Czech). 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Epidemiology, </a:t>
            </a:r>
            <a:r>
              <a:rPr lang="cs-CZ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Microbiology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Immunology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Epidemiologie, Mikrobiologie, 	Imunologie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(4), 182.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Retrieved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http://search.ebscohost.com/login.aspx?direct=true&amp;db=edb&amp;AN=127504198&amp;site=eds-	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live&amp;authtype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=shib&amp;custid=s7108593</a:t>
            </a: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Marinov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 (2003). 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Průtoková </a:t>
            </a:r>
            <a:r>
              <a:rPr lang="cs-CZ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cytometrie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 klinické hematologii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Praha: Triton.</a:t>
            </a: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L., &amp;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(1998). 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obrázky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Retrieved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27. 11. 2018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Wide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Web: 	https://www.google.cz/imghp?hl=cs&amp;tab=wi</a:t>
            </a:r>
          </a:p>
        </p:txBody>
      </p:sp>
    </p:spTree>
    <p:extLst>
      <p:ext uri="{BB962C8B-B14F-4D97-AF65-F5344CB8AC3E}">
        <p14:creationId xmlns:p14="http://schemas.microsoft.com/office/powerpoint/2010/main" val="241876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Kondenzační stopa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2654</TotalTime>
  <Words>209</Words>
  <Application>Microsoft Office PowerPoint</Application>
  <PresentationFormat>Vlastní</PresentationFormat>
  <Paragraphs>58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Kondenzační stopa</vt:lpstr>
      <vt:lpstr>Univerzita Palackého V Olomouci  Průtoková cytometrie</vt:lpstr>
      <vt:lpstr>Průtoková cytometrie</vt:lpstr>
      <vt:lpstr>Průtoková cytometrie</vt:lpstr>
      <vt:lpstr>Aplikace průtokové cytometrie</vt:lpstr>
      <vt:lpstr>Biotechnologie a potravinářství</vt:lpstr>
      <vt:lpstr>Biotechnologie a potravinářství</vt:lpstr>
      <vt:lpstr>Shrnutí</vt:lpstr>
      <vt:lpstr>Referenční seznam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Průtoková cytometrie</dc:title>
  <dc:creator>Kateřina Rozenbergová</dc:creator>
  <cp:lastModifiedBy>RNDr. Božena Navrátilová, Ph.D.</cp:lastModifiedBy>
  <cp:revision>38</cp:revision>
  <dcterms:created xsi:type="dcterms:W3CDTF">2018-12-03T06:02:08Z</dcterms:created>
  <dcterms:modified xsi:type="dcterms:W3CDTF">2018-12-19T10:28:59Z</dcterms:modified>
</cp:coreProperties>
</file>