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4" r:id="rId4"/>
    <p:sldId id="266" r:id="rId5"/>
    <p:sldId id="260" r:id="rId6"/>
    <p:sldId id="268" r:id="rId7"/>
    <p:sldId id="269" r:id="rId8"/>
    <p:sldId id="271" r:id="rId9"/>
    <p:sldId id="262" r:id="rId10"/>
    <p:sldId id="265" r:id="rId11"/>
    <p:sldId id="270" r:id="rId1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FFEB"/>
    <a:srgbClr val="DB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637" y="-2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9A5D9-370F-4AC5-9402-577EE5C0D3B9}" type="datetimeFigureOut">
              <a:rPr lang="cs-CZ" smtClean="0"/>
              <a:pPr/>
              <a:t>6.4.2020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59DE0-297F-44C3-9802-2249704815A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image" Target="../media/image4.jpe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microsoft.com/office/2007/relationships/hdphoto" Target="../media/hdphoto4.wdp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971600" y="332656"/>
            <a:ext cx="7776864" cy="4847481"/>
          </a:xfrm>
          <a:prstGeom prst="rect">
            <a:avLst/>
          </a:prstGeom>
          <a:solidFill>
            <a:srgbClr val="FFFFEB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cs-CZ" sz="1000" b="1" cap="all" dirty="0" smtClean="0"/>
          </a:p>
          <a:p>
            <a:pPr algn="ctr">
              <a:spcBef>
                <a:spcPts val="600"/>
              </a:spcBef>
            </a:pPr>
            <a:r>
              <a:rPr lang="cs-CZ" sz="2400" b="1" cap="all" dirty="0" smtClean="0">
                <a:latin typeface="Arial" pitchFamily="34" charset="0"/>
                <a:cs typeface="Arial" pitchFamily="34" charset="0"/>
              </a:rPr>
              <a:t>Techniky </a:t>
            </a:r>
            <a:r>
              <a:rPr lang="cs-CZ" sz="2400" b="1" cap="all" dirty="0" err="1" smtClean="0">
                <a:latin typeface="Arial" pitchFamily="34" charset="0"/>
                <a:cs typeface="Arial" pitchFamily="34" charset="0"/>
              </a:rPr>
              <a:t>explantátových</a:t>
            </a:r>
            <a:r>
              <a:rPr lang="cs-CZ" sz="2400" b="1" cap="all" dirty="0" smtClean="0">
                <a:latin typeface="Arial" pitchFamily="34" charset="0"/>
                <a:cs typeface="Arial" pitchFamily="34" charset="0"/>
              </a:rPr>
              <a:t> kultur</a:t>
            </a:r>
          </a:p>
          <a:p>
            <a:pPr algn="ctr"/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BOT/TEKSB 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Studijní předmět: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volitelný</a:t>
            </a: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LS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 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Katedra botaniky:  garant a vyučující</a:t>
            </a:r>
          </a:p>
          <a:p>
            <a:pPr algn="ctr"/>
            <a:r>
              <a:rPr lang="cs-CZ" dirty="0" smtClean="0">
                <a:latin typeface="Arial" pitchFamily="34" charset="0"/>
                <a:cs typeface="Arial" pitchFamily="34" charset="0"/>
              </a:rPr>
              <a:t>Božena Navrátilová</a:t>
            </a: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 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Formy výuky studijního předmětu: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přednášky / praktická cvičení</a:t>
            </a:r>
          </a:p>
          <a:p>
            <a:pPr algn="ctr"/>
            <a:r>
              <a:rPr lang="cs-CZ" dirty="0" smtClean="0">
                <a:latin typeface="Arial" pitchFamily="34" charset="0"/>
                <a:cs typeface="Arial" pitchFamily="34" charset="0"/>
              </a:rPr>
              <a:t>                                                                1 / 2   hod/týden  </a:t>
            </a:r>
          </a:p>
          <a:p>
            <a:pPr algn="ctr"/>
            <a:r>
              <a:rPr lang="cs-CZ" dirty="0" smtClean="0">
                <a:latin typeface="Arial" pitchFamily="34" charset="0"/>
                <a:cs typeface="Arial" pitchFamily="34" charset="0"/>
              </a:rPr>
              <a:t>                                                               (dle možností blokováno)</a:t>
            </a:r>
          </a:p>
          <a:p>
            <a:pPr algn="ctr"/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Ukončení studijního předmětu: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s-CZ" b="1" dirty="0" smtClean="0">
                <a:latin typeface="Arial" pitchFamily="34" charset="0"/>
                <a:cs typeface="Arial" pitchFamily="34" charset="0"/>
              </a:rPr>
              <a:t>kolokvium</a:t>
            </a:r>
          </a:p>
          <a:p>
            <a:pPr algn="ctr"/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Počet kreditů:   4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043608" y="5592142"/>
            <a:ext cx="7128792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návody:  http://botany.upol.cz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               http://botany.upol.cz/materialy/?ids[]=440#k440</a:t>
            </a:r>
          </a:p>
          <a:p>
            <a:endParaRPr lang="cs-CZ" sz="1600" dirty="0">
              <a:latin typeface="Arial" pitchFamily="34" charset="0"/>
              <a:cs typeface="Arial" pitchFamily="34" charset="0"/>
            </a:endParaRPr>
          </a:p>
          <a:p>
            <a:r>
              <a:rPr lang="cs-CZ" sz="1600" b="1" i="1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výuka cvičení v dohodnutém termínu pracovní skupiny </a:t>
            </a:r>
            <a:endParaRPr lang="cs-CZ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899592" y="836712"/>
            <a:ext cx="6912768" cy="2600712"/>
          </a:xfrm>
          <a:prstGeom prst="rect">
            <a:avLst/>
          </a:prstGeom>
          <a:solidFill>
            <a:srgbClr val="FFFFEB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s-CZ" sz="2400" b="1" cap="all" dirty="0" smtClean="0">
                <a:latin typeface="Arial" pitchFamily="34" charset="0"/>
                <a:cs typeface="Arial" pitchFamily="34" charset="0"/>
              </a:rPr>
              <a:t>Cíl Předmětu: </a:t>
            </a:r>
            <a:r>
              <a:rPr lang="cs-CZ" sz="1600" b="1" cap="all" dirty="0" smtClean="0">
                <a:latin typeface="Arial" pitchFamily="34" charset="0"/>
                <a:cs typeface="Arial" pitchFamily="34" charset="0"/>
              </a:rPr>
              <a:t>zaměřeno na praktické cvičení</a:t>
            </a:r>
          </a:p>
          <a:p>
            <a:pPr>
              <a:spcBef>
                <a:spcPts val="600"/>
              </a:spcBef>
            </a:pPr>
            <a:endParaRPr lang="cs-CZ" sz="1400" b="1" cap="all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cs-CZ" sz="1400" b="1" cap="all" dirty="0" smtClean="0">
                <a:latin typeface="Arial" pitchFamily="34" charset="0"/>
                <a:cs typeface="Arial" pitchFamily="34" charset="0"/>
              </a:rPr>
              <a:t>práce  v  aseptickém  prostředí</a:t>
            </a:r>
          </a:p>
          <a:p>
            <a:pPr>
              <a:spcBef>
                <a:spcPts val="1200"/>
              </a:spcBef>
            </a:pPr>
            <a:r>
              <a:rPr lang="cs-CZ" sz="1400" b="1" cap="all" dirty="0" smtClean="0">
                <a:latin typeface="Arial" pitchFamily="34" charset="0"/>
                <a:cs typeface="Arial" pitchFamily="34" charset="0"/>
              </a:rPr>
              <a:t>manipulace s rostlinným materiálem</a:t>
            </a:r>
          </a:p>
          <a:p>
            <a:pPr>
              <a:spcBef>
                <a:spcPts val="1200"/>
              </a:spcBef>
            </a:pPr>
            <a:r>
              <a:rPr lang="cs-CZ" sz="1400" b="1" cap="all" dirty="0" smtClean="0">
                <a:latin typeface="Arial" pitchFamily="34" charset="0"/>
                <a:cs typeface="Arial" pitchFamily="34" charset="0"/>
              </a:rPr>
              <a:t>metody  Stále uplatnitelné  v  praxi</a:t>
            </a:r>
          </a:p>
          <a:p>
            <a:pPr>
              <a:spcBef>
                <a:spcPts val="1200"/>
              </a:spcBef>
            </a:pPr>
            <a:r>
              <a:rPr lang="cs-CZ" sz="1400" b="1" cap="all" dirty="0" smtClean="0">
                <a:latin typeface="Arial" pitchFamily="34" charset="0"/>
                <a:cs typeface="Arial" pitchFamily="34" charset="0"/>
              </a:rPr>
              <a:t>Týmová  práce ve skupině studentů</a:t>
            </a:r>
          </a:p>
          <a:p>
            <a:pPr>
              <a:spcBef>
                <a:spcPts val="1200"/>
              </a:spcBef>
            </a:pPr>
            <a:r>
              <a:rPr lang="cs-CZ" sz="1400" b="1" cap="all" dirty="0" smtClean="0">
                <a:latin typeface="Arial" pitchFamily="34" charset="0"/>
                <a:cs typeface="Arial" pitchFamily="34" charset="0"/>
              </a:rPr>
              <a:t>hodnocení  experimentů, vlastní fotodokumentace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39552" y="5376118"/>
            <a:ext cx="813690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Pomůcky: přezůvky</a:t>
            </a:r>
          </a:p>
          <a:p>
            <a:r>
              <a:rPr lang="cs-CZ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               návody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                     </a:t>
            </a:r>
            <a:endParaRPr lang="cs-CZ" sz="1600" dirty="0">
              <a:latin typeface="Arial" pitchFamily="34" charset="0"/>
              <a:cs typeface="Arial" pitchFamily="34" charset="0"/>
            </a:endParaRPr>
          </a:p>
          <a:p>
            <a:r>
              <a:rPr lang="cs-CZ" sz="1600" i="1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výuka cvičení v dohodnutém termínu pracovní skupiny </a:t>
            </a:r>
            <a:endParaRPr lang="cs-CZ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539552" y="4293096"/>
            <a:ext cx="8136904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itchFamily="34" charset="0"/>
                <a:cs typeface="Arial" pitchFamily="34" charset="0"/>
              </a:rPr>
              <a:t>navazuje na předměty  - obecná botanika, fyziologie rostlin, šlechtění rostlin, </a:t>
            </a:r>
          </a:p>
          <a:p>
            <a:r>
              <a:rPr lang="cs-CZ" dirty="0">
                <a:latin typeface="Arial" pitchFamily="34" charset="0"/>
                <a:cs typeface="Arial" pitchFamily="34" charset="0"/>
              </a:rPr>
              <a:t>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                                       biotechnologie rostlin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83568" y="764704"/>
            <a:ext cx="7992888" cy="6017032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s-CZ" sz="1400" dirty="0" smtClean="0">
                <a:latin typeface="Arial" pitchFamily="34" charset="0"/>
                <a:cs typeface="Arial" pitchFamily="34" charset="0"/>
              </a:rPr>
              <a:t>blokováno 1 x za 2 týdny </a:t>
            </a:r>
            <a:r>
              <a:rPr lang="cs-CZ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liché</a:t>
            </a:r>
            <a:r>
              <a:rPr lang="cs-CZ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týdny</a:t>
            </a:r>
          </a:p>
          <a:p>
            <a:pPr>
              <a:spcBef>
                <a:spcPts val="600"/>
              </a:spcBef>
            </a:pPr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Explantátové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kultury rostlin (EKR) - historie EKR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2. Metody EKR - kultivační podmínky, práce s EKR, kultivační média, fytohormony a látky 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    s růstově regulačním působením (rozdělení, účinnost)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3. Regenerace rostlin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vivo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vitro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(přímá, nepřímá), symptomy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vitro</a:t>
            </a:r>
            <a:endParaRPr lang="cs-CZ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4. Meristémové kultury - využití v praxi (ozdravování,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mikropropagace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5.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Embryokultury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vivo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vitro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, využití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embryokultur</a:t>
            </a:r>
            <a:endParaRPr lang="cs-CZ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6. Kalusové kultury;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somaklonální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variabilita, využití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7.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Suspenzní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kultury, somatická embryogeneze, umělá semena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8. Sekundární metabolity - indukovaná produkce metabolitů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vitro</a:t>
            </a:r>
            <a:endParaRPr lang="cs-CZ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9. Gametická embryogeneze - androgeneze, ontogeneze pylu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vivo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vitro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, gynogeneze,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     využití haploidů v praxi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10.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Polyploidizace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vivo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x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vitro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11. Protoplastové kultury a fúze protoplastů (typy a využití),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cybridizace</a:t>
            </a:r>
            <a:endParaRPr lang="cs-CZ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12.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Transgenní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 rostliny, historie a současnost (perspektivy)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13. Fytopatologie a toxikologie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cs-CZ" sz="1200" b="1" i="1" dirty="0" err="1" smtClean="0">
                <a:latin typeface="Arial" pitchFamily="34" charset="0"/>
                <a:cs typeface="Arial" pitchFamily="34" charset="0"/>
              </a:rPr>
              <a:t>vitro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, selekce k abiotickým stresům.</a:t>
            </a: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14. </a:t>
            </a:r>
            <a:r>
              <a:rPr lang="cs-CZ" altLang="cs-CZ" sz="12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cs-CZ" altLang="cs-CZ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selekce rostlin k abiotickým a biotickým stresům</a:t>
            </a:r>
            <a:endParaRPr lang="cs-CZ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15. Uchovávání genofondu </a:t>
            </a:r>
            <a:r>
              <a:rPr lang="cs-CZ" sz="1200" b="1" i="1" dirty="0" smtClean="0">
                <a:latin typeface="Arial" pitchFamily="34" charset="0"/>
                <a:cs typeface="Arial" pitchFamily="34" charset="0"/>
              </a:rPr>
              <a:t>in vitro</a:t>
            </a:r>
            <a:r>
              <a:rPr lang="cs-CZ" sz="1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cs-CZ" sz="1200" b="1" dirty="0" err="1" smtClean="0">
                <a:latin typeface="Arial" pitchFamily="34" charset="0"/>
                <a:cs typeface="Arial" pitchFamily="34" charset="0"/>
              </a:rPr>
              <a:t>genobanky</a:t>
            </a:r>
            <a:endParaRPr lang="cs-CZ" sz="1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627784" y="188640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Sylabus přednášek 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83568" y="903486"/>
            <a:ext cx="7776864" cy="5693866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Praktická cvičení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(blokována) - max.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 studentů       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5X blokováno + vyhodnocení v rámci přednášky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A Úvodní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1.1. Teoretická část: bezpečnost práce v laboratoři, prohlídka laboratoří, příprava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kultivačních médií a roztoků, sterilizace nástrojů a skla, příprava rostlinného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materiálu pro aseptickou práci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1.2. Praktická část: příprava kultivačních médií (MS, OK, 1C, 1O), sterilizace nástrojů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a skla potřebného pro cvičení  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B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Mikropropagace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rostlin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(vyhodnocení ve cvičení č. 6)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1.3. Vliv růstových regulátorů v médiu na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mikropropagaci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rostlin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1.4.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Mikropropagace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Saintpaulia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z listů  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1.5. Příprava a rozlévání média do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Petriho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misek pro 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embryokultury</a:t>
            </a:r>
            <a:endParaRPr lang="cs-C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Meristémové kultury a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embryokultury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(vyhodnocení ve cvičení č. 6)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2.1. Izolace a kultivace nezralých embryí u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Capsicum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annuum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2.2. Izolace a kultivace zralých embryí u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Cucumis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sativus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.3.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Meristémové kultury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Brassica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oleracea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var.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botrytis</a:t>
            </a:r>
            <a:endParaRPr lang="cs-C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2.4. Rozlévání média do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Petriho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misek pro prašníkové kultury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Prašníkové kultury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(vyhodnocení ve cvičení č. 6)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3.1. Založení prašníkové kultury z poupat (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Brassica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oleracea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, Nicotina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3.2. Založení prašníkové kultury z jehněd (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Salix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3.3. Klíčení semen v podmínkách 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vitro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3.4. Příprava a sterilizace roztoků pro opylování 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protoplastové kultury</a:t>
            </a:r>
          </a:p>
          <a:p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3.5.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Převod </a:t>
            </a:r>
            <a:r>
              <a:rPr lang="cs-CZ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rostlin do nesterilních podmínek (perlit, </a:t>
            </a:r>
            <a:r>
              <a:rPr 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jiffy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627784" y="18864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Sylabus cvičení 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7164288" y="241159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>
                <a:solidFill>
                  <a:srgbClr val="FF0000"/>
                </a:solidFill>
              </a:rPr>
              <a:t>připraveno</a:t>
            </a:r>
            <a:endParaRPr lang="cs-CZ" b="1" i="1" dirty="0">
              <a:solidFill>
                <a:srgbClr val="FF00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5980266" y="548680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povolena </a:t>
            </a:r>
            <a:r>
              <a:rPr lang="cs-CZ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cs-CZ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neúčast</a:t>
            </a:r>
            <a:endParaRPr lang="cs-CZ" dirty="0"/>
          </a:p>
        </p:txBody>
      </p:sp>
      <p:sp>
        <p:nvSpPr>
          <p:cNvPr id="7" name="Levá složená závorka 6"/>
          <p:cNvSpPr/>
          <p:nvPr/>
        </p:nvSpPr>
        <p:spPr>
          <a:xfrm>
            <a:off x="467544" y="1340768"/>
            <a:ext cx="45719" cy="1800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 rot="16200000">
            <a:off x="-463491" y="1876183"/>
            <a:ext cx="158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blokujeme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83568" y="970850"/>
            <a:ext cx="8208912" cy="3754874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Praktická cvičení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(blokována) </a:t>
            </a:r>
          </a:p>
          <a:p>
            <a:pPr algn="ctr"/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opylování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(vyhodnocení ve cvičení č. 6)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4.1. Izolace mikrospor (poupata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Cucumis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), životnost a vývojové stadium mikrospor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4.2. Izolace nezralých vajíček (poupata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Cucumis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4.3. Opylování 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vitro</a:t>
            </a:r>
            <a:endParaRPr lang="cs-C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Izolace a chemické fúze protoplastů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(hodnocení kultivace ve cvičení č. 6)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5.1. Izolace protoplastů (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Brassica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cs-CZ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Cucumis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.), stanovení životnosti a hustoty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5.2. Ovlivnění mezofylových protoplastů UV-C zářením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5.3. Chemická fúze protoplastů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Závěrečné </a:t>
            </a:r>
            <a:r>
              <a:rPr lang="cs-CZ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společné všech skupin úterý </a:t>
            </a:r>
            <a:r>
              <a:rPr lang="cs-CZ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21.4. 2020          místo přednášky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6.1. Hodnocení všech založených experimentů a dokumentace - </a:t>
            </a:r>
            <a:r>
              <a:rPr lang="cs-CZ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budova 51 chodba a skleník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</a:p>
          <a:p>
            <a:r>
              <a:rPr lang="cs-CZ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Kolokvium:  Vyhodnocení cvičení, protokoly, rozprava</a:t>
            </a:r>
            <a:r>
              <a:rPr lang="cs-CZ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pracovní skupiny - zápočtový týden</a:t>
            </a:r>
            <a:endParaRPr lang="cs-CZ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39552" y="5229200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Protokoly - každý student</a:t>
            </a:r>
          </a:p>
          <a:p>
            <a:r>
              <a:rPr lang="cs-CZ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Výsledky z celé skupiny</a:t>
            </a:r>
          </a:p>
          <a:p>
            <a:endParaRPr lang="cs-CZ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2627784" y="18864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Sylabus cvičení 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Přímá spojnice se šipkou 2"/>
          <p:cNvCxnSpPr/>
          <p:nvPr/>
        </p:nvCxnSpPr>
        <p:spPr>
          <a:xfrm>
            <a:off x="5580112" y="371703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2627784" y="5736158"/>
            <a:ext cx="6408712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Pomůcky: přezůvky</a:t>
            </a:r>
          </a:p>
          <a:p>
            <a:r>
              <a:rPr lang="cs-CZ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               návody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                     </a:t>
            </a:r>
            <a:endParaRPr lang="cs-CZ" sz="1600" dirty="0">
              <a:latin typeface="Arial" pitchFamily="34" charset="0"/>
              <a:cs typeface="Arial" pitchFamily="34" charset="0"/>
            </a:endParaRPr>
          </a:p>
          <a:p>
            <a:r>
              <a:rPr lang="cs-CZ" sz="1600" i="1" dirty="0" smtClean="0">
                <a:latin typeface="Arial" pitchFamily="34" charset="0"/>
                <a:cs typeface="Arial" pitchFamily="34" charset="0"/>
              </a:rPr>
              <a:t>                </a:t>
            </a: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výuka cvičení v dohodnutém termínu pracovní skupiny </a:t>
            </a:r>
            <a:endParaRPr lang="cs-CZ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ázek 16" descr="P101025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2768" y="3719933"/>
            <a:ext cx="2123728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rázek 11" descr="P1010146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492896"/>
            <a:ext cx="2880320" cy="19445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Obrázek 13" descr="P1010231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65182"/>
            <a:ext cx="3024336" cy="22834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7" name="Obrázek 16" descr="P10103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72100" y="2244271"/>
            <a:ext cx="1944216" cy="193741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8" name="Obrázek 17" descr="P10103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72180" y="3957037"/>
            <a:ext cx="2411760" cy="18088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0" name="Obrázek 19" descr="P101009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4653136"/>
            <a:ext cx="2449175" cy="1916832"/>
          </a:xfrm>
          <a:prstGeom prst="rect">
            <a:avLst/>
          </a:prstGeom>
        </p:spPr>
      </p:pic>
      <p:pic>
        <p:nvPicPr>
          <p:cNvPr id="1026" name="Picture 2" descr="C:\Users\navratb\Pictures\BRGMO\2018\DSCN095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410" y="65182"/>
            <a:ext cx="3139798" cy="22834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vratb\Pictures\BRGMO\2018\DSCN096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22878"/>
            <a:ext cx="1676156" cy="223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180" y="2466775"/>
            <a:ext cx="2411760" cy="18088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8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548680"/>
            <a:ext cx="3744416" cy="28083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Obrázek 2" descr="P1010132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6579" y="620689"/>
            <a:ext cx="3675822" cy="26884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Obrázek 3" descr="P101013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6578" y="3510486"/>
            <a:ext cx="3635768" cy="272682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Obrázek 4" descr="P1010287.JP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3501008"/>
            <a:ext cx="3744416" cy="26909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10100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620571"/>
            <a:ext cx="3312368" cy="2592405"/>
          </a:xfrm>
          <a:prstGeom prst="rect">
            <a:avLst/>
          </a:prstGeom>
        </p:spPr>
      </p:pic>
      <p:pic>
        <p:nvPicPr>
          <p:cNvPr id="1026" name="Picture 2" descr="C:\Users\navratb\Pictures\TEKSB Nová složka\P10100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25114"/>
            <a:ext cx="2700808" cy="198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vratb\Pictures\TEKSB Nová složka\Prašníky Salix viminalis - jehně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72910"/>
            <a:ext cx="3775968" cy="283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vratb\Pictures\BRGMO\2018\P10115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441528"/>
            <a:ext cx="6406581" cy="311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735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19250" y="2205038"/>
            <a:ext cx="6337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sz="1800">
              <a:latin typeface="Arial" pitchFamily="34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11560" y="836712"/>
            <a:ext cx="7993062" cy="2837700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cs-CZ" sz="1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řídit </a:t>
            </a:r>
            <a:r>
              <a:rPr lang="cs-CZ" sz="16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 pokyny vedoucího cvičení - dbát osobní bezpečnosti a bezpečnosti svých kolegů v </a:t>
            </a: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laboratoři</a:t>
            </a:r>
          </a:p>
          <a:p>
            <a:pPr algn="ctr">
              <a:spcBef>
                <a:spcPct val="20000"/>
              </a:spcBef>
            </a:pPr>
            <a:endParaRPr lang="cs-CZ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přicházet včas na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výuku                                       </a:t>
            </a:r>
            <a:r>
              <a:rPr lang="cs-CZ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(povolena 1 neúčast)</a:t>
            </a:r>
            <a:endParaRPr lang="cs-CZ" sz="14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v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laboratoři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nejíst, nepít a nekouřit</a:t>
            </a:r>
          </a:p>
          <a:p>
            <a:pPr>
              <a:spcBef>
                <a:spcPts val="600"/>
              </a:spcBef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- dbát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zásad bezpečnosti práce 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- před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odchodem uklidit pracovní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místo </a:t>
            </a:r>
          </a:p>
          <a:p>
            <a:pPr>
              <a:spcBef>
                <a:spcPts val="600"/>
              </a:spcBef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- jakákoliv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poranění hlásit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vyučujícímu - </a:t>
            </a:r>
            <a:r>
              <a:rPr lang="cs-CZ" sz="1400" b="1" i="1" dirty="0">
                <a:latin typeface="Arial" pitchFamily="34" charset="0"/>
                <a:cs typeface="Arial" pitchFamily="34" charset="0"/>
              </a:rPr>
              <a:t>sepsání záznamu úrazu</a:t>
            </a:r>
          </a:p>
          <a:p>
            <a:pPr>
              <a:spcBef>
                <a:spcPts val="600"/>
              </a:spcBef>
            </a:pPr>
            <a:r>
              <a:rPr lang="cs-CZ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odcházet z výuky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svolením vyučujícího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11188" y="4581128"/>
            <a:ext cx="5977035" cy="1769715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nezadat příčinu vzniku požáru</a:t>
            </a: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zákaz kouření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ve vnitřních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prostorách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univerzity</a:t>
            </a:r>
            <a:endParaRPr lang="cs-CZ" sz="1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únikové cesty, rozmístění hasicích přístrojů</a:t>
            </a: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zákaz manipulace s hořlavinami a kahanem bez odborného dozoru</a:t>
            </a: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oznámit závady, které mohou vést ke vzniku požáru</a:t>
            </a:r>
          </a:p>
          <a:p>
            <a:pPr>
              <a:spcBef>
                <a:spcPts val="600"/>
              </a:spcBef>
            </a:pPr>
            <a:r>
              <a:rPr lang="cs-CZ" sz="1400" b="1" dirty="0">
                <a:latin typeface="Arial" pitchFamily="34" charset="0"/>
                <a:cs typeface="Arial" pitchFamily="34" charset="0"/>
              </a:rPr>
              <a:t>- ihned ohlásit vznikající požár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667625" y="4665663"/>
            <a:ext cx="936625" cy="1643062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1800" dirty="0">
                <a:latin typeface="Arial" pitchFamily="34" charset="0"/>
              </a:rPr>
              <a:t>150</a:t>
            </a:r>
          </a:p>
          <a:p>
            <a:pPr algn="ctr">
              <a:spcBef>
                <a:spcPct val="50000"/>
              </a:spcBef>
            </a:pPr>
            <a:r>
              <a:rPr lang="cs-CZ" sz="1800" dirty="0">
                <a:latin typeface="Arial" pitchFamily="34" charset="0"/>
              </a:rPr>
              <a:t>155</a:t>
            </a:r>
          </a:p>
          <a:p>
            <a:pPr algn="ctr">
              <a:spcBef>
                <a:spcPct val="50000"/>
              </a:spcBef>
            </a:pPr>
            <a:r>
              <a:rPr lang="cs-CZ" sz="1800" dirty="0">
                <a:latin typeface="Arial" pitchFamily="34" charset="0"/>
              </a:rPr>
              <a:t>158</a:t>
            </a:r>
          </a:p>
          <a:p>
            <a:pPr algn="ctr">
              <a:spcBef>
                <a:spcPct val="50000"/>
              </a:spcBef>
            </a:pPr>
            <a:r>
              <a:rPr lang="cs-CZ" sz="1800" dirty="0">
                <a:latin typeface="Arial" pitchFamily="34" charset="0"/>
              </a:rPr>
              <a:t>112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059832" y="260648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Bezpečnost práce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059832" y="386104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Požární ochrana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19250" y="2205038"/>
            <a:ext cx="6337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sz="1800">
              <a:latin typeface="Arial" pitchFamily="34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3528" y="980728"/>
            <a:ext cx="8640960" cy="4881336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cs-CZ" sz="1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řídit </a:t>
            </a:r>
            <a:r>
              <a:rPr lang="cs-CZ" sz="16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 pokyny vedoucího cvičení - dbát osobní bezpečnosti a bezpečnosti svých kolegů v </a:t>
            </a:r>
            <a:r>
              <a:rPr lang="cs-CZ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laboratoři</a:t>
            </a:r>
            <a:endParaRPr lang="cs-CZ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Student musí být vybaven přezůvkami, osobní věci (tašku, batoh, oblečení) si uloží na vyhrazené místo (skříňky na katedře botaniky), které je zabezpečeno před odcizením.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Před cvičením si student umyje a desinfikuje ruce určeným desinfekčním prostředkem  - OROSEPT. 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Při práci ve </a:t>
            </a:r>
            <a:r>
              <a:rPr lang="cs-CZ" sz="1400" dirty="0" err="1" smtClean="0">
                <a:latin typeface="Arial" pitchFamily="34" charset="0"/>
                <a:cs typeface="Arial" pitchFamily="34" charset="0"/>
              </a:rPr>
              <a:t>flowboxu</a:t>
            </a:r>
            <a:r>
              <a:rPr lang="cs-CZ" sz="1400" dirty="0" smtClean="0">
                <a:latin typeface="Arial" pitchFamily="34" charset="0"/>
                <a:cs typeface="Arial" pitchFamily="34" charset="0"/>
              </a:rPr>
              <a:t> student dodržuje zásady pro aseptickou práci: </a:t>
            </a: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desinfekčním roztokem vytře box (ISORAPID), spustí box 10 min před zahájením práce, dbá, aby sám nebyl zdrojem kontaminací, při nachlazení použije roušku, udržuje v boxu pořádek.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Student dbá bezpečnosti při práci s ohněm (lihové kahany) a líh ve </a:t>
            </a:r>
            <a:r>
              <a:rPr lang="cs-CZ" sz="1400" dirty="0" err="1" smtClean="0">
                <a:latin typeface="Arial" pitchFamily="34" charset="0"/>
                <a:cs typeface="Arial" pitchFamily="34" charset="0"/>
              </a:rPr>
              <a:t>flowboxu</a:t>
            </a:r>
            <a:r>
              <a:rPr lang="cs-CZ" sz="1400" dirty="0" smtClean="0">
                <a:latin typeface="Arial" pitchFamily="34" charset="0"/>
                <a:cs typeface="Arial" pitchFamily="34" charset="0"/>
              </a:rPr>
              <a:t> určený k ožehávání používaných nástrojů.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Student dbá bezpečnosti a se zvýšenou opatrností pracuje s řeznými nástroji, se sklem a s elektřinou.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Student zachází se svěřenými přístroji šetrně, jejich závady ihned hlásí vyučujícímu (sám nic neopravuje).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cs-CZ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1400" dirty="0" smtClean="0">
                <a:latin typeface="Arial" pitchFamily="34" charset="0"/>
                <a:cs typeface="Arial" pitchFamily="34" charset="0"/>
              </a:rPr>
              <a:t>Po ukončení cvičení student vypne a uklidí </a:t>
            </a:r>
            <a:r>
              <a:rPr lang="cs-CZ" sz="1400" dirty="0" err="1" smtClean="0">
                <a:latin typeface="Arial" pitchFamily="34" charset="0"/>
                <a:cs typeface="Arial" pitchFamily="34" charset="0"/>
              </a:rPr>
              <a:t>flowbox</a:t>
            </a:r>
            <a:r>
              <a:rPr lang="cs-CZ" sz="1400" dirty="0" smtClean="0">
                <a:latin typeface="Arial" pitchFamily="34" charset="0"/>
                <a:cs typeface="Arial" pitchFamily="34" charset="0"/>
              </a:rPr>
              <a:t>, uzavře kahan. Zbytky rostlinného materiálu zlikviduje, umyje použité sklo.</a:t>
            </a:r>
            <a:endParaRPr lang="cs-CZ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051720" y="26064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Bezpečnost práce v laboratoři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692696"/>
            <a:ext cx="8208912" cy="2308324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přednášky - liché týdny čtvrtek SE PC od 8:00 - 9:30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11. 2. 2020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25. 2. 2020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10. 3. 2020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24. 3. 2020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7. 4. 2020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21. 4. 2020 </a:t>
            </a:r>
            <a:r>
              <a:rPr lang="cs-CZ" i="1" dirty="0" smtClean="0">
                <a:latin typeface="Arial" panose="020B0604020202020204" pitchFamily="34" charset="0"/>
                <a:cs typeface="Arial" panose="020B0604020202020204" pitchFamily="34" charset="0"/>
              </a:rPr>
              <a:t>hodnocení - budova 51</a:t>
            </a:r>
            <a:endParaRPr lang="cs-CZ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99592" y="3917955"/>
            <a:ext cx="5616624" cy="1754326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cvičení: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katedra botaniky, laboratoř 211 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skupina: sudé týdny středa od 8:00 - 10:00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skupina: sudé týdny čtvrtek od 8:00 - 10:00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46388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456</Words>
  <Application>Microsoft Office PowerPoint</Application>
  <PresentationFormat>Předvádění na obrazovce (4:3)</PresentationFormat>
  <Paragraphs>158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PrF UP Olomouc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navratilova</dc:creator>
  <cp:lastModifiedBy>RNDr. Božena Navrátilová, Ph.D.</cp:lastModifiedBy>
  <cp:revision>56</cp:revision>
  <cp:lastPrinted>2019-03-13T12:51:06Z</cp:lastPrinted>
  <dcterms:created xsi:type="dcterms:W3CDTF">2011-02-09T11:55:15Z</dcterms:created>
  <dcterms:modified xsi:type="dcterms:W3CDTF">2020-04-06T09:48:42Z</dcterms:modified>
</cp:coreProperties>
</file>