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258" r:id="rId2"/>
    <p:sldId id="259" r:id="rId3"/>
    <p:sldId id="262" r:id="rId4"/>
    <p:sldId id="261" r:id="rId5"/>
    <p:sldId id="263" r:id="rId6"/>
    <p:sldId id="264" r:id="rId7"/>
    <p:sldId id="265" r:id="rId8"/>
    <p:sldId id="266" r:id="rId9"/>
    <p:sldId id="329" r:id="rId10"/>
    <p:sldId id="267" r:id="rId11"/>
    <p:sldId id="331" r:id="rId12"/>
    <p:sldId id="32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300" r:id="rId44"/>
    <p:sldId id="305" r:id="rId45"/>
    <p:sldId id="309" r:id="rId46"/>
    <p:sldId id="310" r:id="rId47"/>
    <p:sldId id="313" r:id="rId48"/>
    <p:sldId id="314" r:id="rId49"/>
    <p:sldId id="315" r:id="rId50"/>
    <p:sldId id="316" r:id="rId51"/>
    <p:sldId id="330" r:id="rId52"/>
    <p:sldId id="317" r:id="rId53"/>
    <p:sldId id="318" r:id="rId54"/>
    <p:sldId id="319" r:id="rId55"/>
    <p:sldId id="320" r:id="rId56"/>
    <p:sldId id="321" r:id="rId57"/>
    <p:sldId id="327" r:id="rId58"/>
    <p:sldId id="322" r:id="rId59"/>
    <p:sldId id="323" r:id="rId60"/>
    <p:sldId id="324" r:id="rId61"/>
    <p:sldId id="325" r:id="rId6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BD"/>
    <a:srgbClr val="FFFFDD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8" d="100"/>
          <a:sy n="58" d="100"/>
        </p:scale>
        <p:origin x="-2069" y="-5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C0E5BF-5333-459A-9589-920492AB9379}" type="datetimeFigureOut">
              <a:rPr lang="cs-CZ" smtClean="0"/>
              <a:t>30.4.2020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7A36BD-7F5C-430E-92A9-A9363F5C34B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6673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/>
          </a:p>
        </p:txBody>
      </p:sp>
      <p:sp>
        <p:nvSpPr>
          <p:cNvPr id="77828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75EDB3B-7F7C-4211-9ADA-6704EFC39E4F}" type="slidenum">
              <a:rPr lang="cs-CZ" altLang="cs-CZ" smtClean="0"/>
              <a:pPr eaLnBrk="1" hangingPunct="1">
                <a:spcBef>
                  <a:spcPct val="0"/>
                </a:spcBef>
              </a:pPr>
              <a:t>1</a:t>
            </a:fld>
            <a:endParaRPr lang="cs-CZ" alt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CC76FA9-B566-459C-9CCA-F89F16FBA471}" type="slidenum">
              <a:rPr lang="cs-CZ" altLang="cs-CZ" smtClean="0"/>
              <a:pPr eaLnBrk="1" hangingPunct="1">
                <a:spcBef>
                  <a:spcPct val="0"/>
                </a:spcBef>
              </a:pPr>
              <a:t>17</a:t>
            </a:fld>
            <a:endParaRPr lang="cs-CZ" altLang="cs-CZ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FEA8F94-3A73-49A8-A275-ACA96F667A58}" type="slidenum">
              <a:rPr lang="cs-CZ" altLang="cs-CZ" smtClean="0"/>
              <a:pPr eaLnBrk="1" hangingPunct="1">
                <a:spcBef>
                  <a:spcPct val="0"/>
                </a:spcBef>
              </a:pPr>
              <a:t>41</a:t>
            </a:fld>
            <a:endParaRPr lang="cs-CZ" altLang="cs-CZ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438" y="4344607"/>
            <a:ext cx="5031126" cy="411355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4408" tIns="42204" rIns="84408" bIns="42204"/>
          <a:lstStyle/>
          <a:p>
            <a:endParaRPr lang="cs-CZ" alt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719A7-1721-4851-B589-4085C05DA744}" type="datetimeFigureOut">
              <a:rPr lang="cs-CZ" smtClean="0"/>
              <a:t>30.4.2020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9FA7-9A42-4B88-948C-752B2CC8B16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3707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719A7-1721-4851-B589-4085C05DA744}" type="datetimeFigureOut">
              <a:rPr lang="cs-CZ" smtClean="0"/>
              <a:t>30.4.2020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9FA7-9A42-4B88-948C-752B2CC8B16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4825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719A7-1721-4851-B589-4085C05DA744}" type="datetimeFigureOut">
              <a:rPr lang="cs-CZ" smtClean="0"/>
              <a:t>30.4.2020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9FA7-9A42-4B88-948C-752B2CC8B16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4884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719A7-1721-4851-B589-4085C05DA744}" type="datetimeFigureOut">
              <a:rPr lang="cs-CZ" smtClean="0"/>
              <a:t>30.4.2020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9FA7-9A42-4B88-948C-752B2CC8B16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1984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719A7-1721-4851-B589-4085C05DA744}" type="datetimeFigureOut">
              <a:rPr lang="cs-CZ" smtClean="0"/>
              <a:t>30.4.2020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9FA7-9A42-4B88-948C-752B2CC8B16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7340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719A7-1721-4851-B589-4085C05DA744}" type="datetimeFigureOut">
              <a:rPr lang="cs-CZ" smtClean="0"/>
              <a:t>30.4.2020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9FA7-9A42-4B88-948C-752B2CC8B16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6947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719A7-1721-4851-B589-4085C05DA744}" type="datetimeFigureOut">
              <a:rPr lang="cs-CZ" smtClean="0"/>
              <a:t>30.4.2020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9FA7-9A42-4B88-948C-752B2CC8B16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7127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719A7-1721-4851-B589-4085C05DA744}" type="datetimeFigureOut">
              <a:rPr lang="cs-CZ" smtClean="0"/>
              <a:t>30.4.2020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9FA7-9A42-4B88-948C-752B2CC8B16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2119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719A7-1721-4851-B589-4085C05DA744}" type="datetimeFigureOut">
              <a:rPr lang="cs-CZ" smtClean="0"/>
              <a:t>30.4.2020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9FA7-9A42-4B88-948C-752B2CC8B16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2135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719A7-1721-4851-B589-4085C05DA744}" type="datetimeFigureOut">
              <a:rPr lang="cs-CZ" smtClean="0"/>
              <a:t>30.4.2020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9FA7-9A42-4B88-948C-752B2CC8B16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8225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719A7-1721-4851-B589-4085C05DA744}" type="datetimeFigureOut">
              <a:rPr lang="cs-CZ" smtClean="0"/>
              <a:t>30.4.2020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9FA7-9A42-4B88-948C-752B2CC8B16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2635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1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719A7-1721-4851-B589-4085C05DA744}" type="datetimeFigureOut">
              <a:rPr lang="cs-CZ" smtClean="0"/>
              <a:t>30.4.2020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89FA7-9A42-4B88-948C-752B2CC8B16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6985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z/url?sa=i&amp;rct=j&amp;q=%C5%BEivotn%C3%AD+prost%C5%99ed%C3%AD&amp;source=images&amp;cd=&amp;cad=rja&amp;docid=NZKkL32rRWuofM&amp;tbnid=m_fycgExVQo8vM:&amp;ved=0CAUQjRw&amp;url=http://www.adam.cz/clanek-2007020601-ekofor-2007.html&amp;ei=HXZuUb7sFIKBtAbR4ICIBQ&amp;bvm=bv.45368065,d.Yms&amp;psig=AFQjCNEaznoRZGzkVZqee4GMiCusyBlE1g&amp;ust=1366279990945949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z/url?sa=i&amp;rct=j&amp;q=&amp;esrc=s&amp;source=images&amp;cd=&amp;cad=rja&amp;uact=8&amp;ved=0ahUKEwi-kpnvyPbSAhUG7hoKHQyeA7YQjRwIBw&amp;url=http://www.casopis.ochranaprirody.cz/zamereno-na-verejnost/ekofor-aneb-s-humorem-na-prirodu/&amp;psig=AFQjCNEG8sDdeHlW1SZUzkFtt2GORmthSQ&amp;ust=1490700122608595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://www.google.cz/url?sa=i&amp;rct=j&amp;q=&amp;esrc=s&amp;source=images&amp;cd=&amp;cad=rja&amp;uact=8&amp;ved=0ahUKEwik_KSbzPbSAhVC2xoKHcHgALMQjRwIBw&amp;url=http://www.csop.cz/&amp;psig=AFQjCNG-QTZGYgbWVGLSoYIou6L2z1hyLA&amp;ust=1490701025283983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z/url?sa=i&amp;rct=j&amp;q=o+%C4%8Dlov%C3%AD%C4%8Dkovi&amp;source=images&amp;cd=&amp;cad=rja&amp;docid=GEEbhDf9V3hiQM&amp;tbnid=gqywLl5HwAWtwM:&amp;ved=&amp;url=http://onlinepohadky.com/pohadky/o-clovickovi/&amp;ei=YE1tUYLKB8XltQauiICoCQ&amp;bvm=bv.45175338,d.Yms&amp;psig=AFQjCNHWN5z53SoXo7ztft98UBKshlcavw&amp;ust=1366204128717171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mzp.cz/C1257458002F0DC7/cz/cile_udrzitelneho_rozvoj/$FILE/OMV-sdgs_pro_deti-20160122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cz/url?sa=i&amp;rct=j&amp;q=modr%C3%A1+planeta&amp;source=images&amp;cd=&amp;cad=rja&amp;docid=iixrbyES9ks3GM&amp;tbnid=-vy9FrlaB9v4aM:&amp;ved=&amp;url=http://plajzka.blog.cz/1109/navsteva-vesmiru&amp;ei=u05tUfrFO-Sl4ASvk4DYAw&amp;bvm=bv.45175338,d.bGE&amp;psig=AFQjCNHps4KUV7xyzPcBA9B_QFdsfT2kLg&amp;ust=1366204476544962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z/url?sa=i&amp;rct=j&amp;q=p%C5%99%C3%ADroda&amp;source=images&amp;cd=&amp;cad=rja&amp;docid=rtEmWWG7mRpxKM&amp;tbnid=al1MWZi2K5yULM:&amp;ved=0CAUQjRw&amp;url=http://www.hemel.cz/?cista-priroda-a-med-nejlepsi-volba-pro-zdravi!,59&amp;ei=qtNvUZrbEMvDtAbakoCgAg&amp;bvm=bv.45368065,d.Yms&amp;psig=AFQjCNGaHL9hrTdiCskj4X3Wc6TzUZ4n7w&amp;ust=1366369571455037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//upload.wikimedia.org/wikipedia/commons/8/82/Defoliation_agent_spraying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hyperlink" Target="http://www.google.cz/url?sa=i&amp;source=images&amp;cd=&amp;cad=rja&amp;docid=M8Juga8D7aUe5M&amp;tbnid=rTyxjmvihNbyhM:&amp;ved=0CAgQjRwwAA&amp;url=http://misaboruvka.blog.cz/0710/povrchove-doly&amp;ei=EONwUbafE8_44QTYsIDQAg&amp;psig=AFQjCNHTR9elo5U-qAWQrLKMQCDdT2sABw&amp;ust=1366439056369189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9.jpeg"/><Relationship Id="rId7" Type="http://schemas.openxmlformats.org/officeDocument/2006/relationships/hyperlink" Target="http://www.google.cz/url?sa=i&amp;rct=j&amp;q=&amp;esrc=s&amp;source=images&amp;cd=&amp;cad=rja&amp;uact=8&amp;ved=0ahUKEwjQ747tp8fLAhXiYZoKHTFUDLAQjRwIBw&amp;url=http://www.natgeocreative.com/photography/1246501&amp;bvm=bv.117218890,d.bGs&amp;psig=AFQjCNHUkknp20gYvAn4cklPN1JlRzyTKw&amp;ust=1458289918467111" TargetMode="External"/><Relationship Id="rId2" Type="http://schemas.openxmlformats.org/officeDocument/2006/relationships/hyperlink" Target="http://www.google.cz/url?sa=i&amp;rct=j&amp;q=m%C4%9Bstsk%C3%A9+aglomerace&amp;source=images&amp;cd=&amp;cad=rja&amp;docid=63-vqI9ERfqPaM&amp;tbnid=N8Fn6M6MMt6teM:&amp;ved=&amp;url=http://vietanhnguyen.webnode.cz/products/nejvetsi-mesto-sveta-bez-aglomerace-/&amp;ei=mvNrUabBLsjVswaE14GICQ&amp;bvm=bv.45175338,d.Yms&amp;psig=AFQjCNGTWtUi7JRxK7fusnZPsHPBtORKKQ&amp;ust=136611561141709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hyperlink" Target="http://www.google.cz/url?sa=i&amp;rct=j&amp;q=&amp;esrc=s&amp;frm=1&amp;source=images&amp;cd=&amp;cad=rja&amp;uact=8&amp;docid=LV2gjTYKBQ6_1M&amp;tbnid=_lw4ydr9BPYZnM:&amp;ved=0CAUQjRw&amp;url=http://is.muni.cz/do/rect/el/estud/prif/ps13/biogeogr_2/web/pages/index_book_4-8-1.html&amp;ei=g4hGU7ayOca_O47-gNAJ&amp;bvm=bv.64507335,d.Yms&amp;psig=AFQjCNHfkEZG1RG3tYae_fCc253cPomZUw&amp;ust=1397217786304985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z/url?sa=i&amp;rct=j&amp;q=&amp;esrc=s&amp;source=images&amp;cd=&amp;ved=0ahUKEwiT3Ijz8vTLAhXFJZoKHQC2AO8QjRwIBw&amp;url=http://domaci.ihned.cz/c1-46988380-tikajici-bomby-ceska-byvale-uranove-doly-a-stare-chemicky&amp;psig=AFQjCNHMW7WTFoCEhCvtnTSF7oEYdapKHA&amp;ust=1459855672925093" TargetMode="External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google.cz/url?sa=i&amp;rct=j&amp;q=tsunami&amp;source=images&amp;cd=&amp;cad=rja&amp;docid=1ivwco0_X5H19M&amp;tbnid=QZ9Uxfq8WMK2JM:&amp;ved=&amp;url=http://www.mirror.co.uk/news/weird-news/tsunami-photographed-above-geneva-1514388&amp;ei=KPVrUdfiI4_14QTy8YDwDQ&amp;bvm=bv.45175338,d.bGE&amp;psig=AFQjCNH4BYg9zilH9Tl44Dygpulm3004hQ&amp;ust=1366116008974183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www.google.cz/url?sa=i&amp;url=https%3A%2F%2Fct24.ceskatelevize.cz%2Fveda%2F3036688-jak-moc-je-novy-koronavirus-z-ciny-smrtici-a-existuje-riziko-pro-cesko-nabizime&amp;psig=AOvVaw3Sc9fCoXA8HYpIWkYoNtYr&amp;ust=1588316339648000&amp;source=images&amp;cd=vfe&amp;ved=0CAIQjRxqFwoTCMiNh9fJj-kCFQAAAAAdAAAAABAD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www.google.cz/url?sa=i&amp;rct=j&amp;q=&amp;esrc=s&amp;source=images&amp;cd=&amp;cad=rja&amp;uact=8&amp;ved=0ahUKEwiiqMOT7_TLAhUkQJoKHZIPCfEQjRwIBw&amp;url=http://kotel-dotace.cz/?q%3Dnode/78&amp;psig=AFQjCNHDGbz5uK4JDnsSCYx7bBV9xvs7JA&amp;ust=1459855332276910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www.google.cz/url?sa=i&amp;rct=j&amp;q=%C4%8Dlov%C3%AD%C4%8Dek&amp;source=images&amp;cd=&amp;cad=rja&amp;docid=UvIrGOd7zGFT8M&amp;tbnid=B9VOz3sHvNaPyM:&amp;ved=0CAUQjRw&amp;url=http://www.pohadkar.cz/pohadka/o-clovickovi/&amp;ei=T9ZvUeKKOobVsgaK3IHICA&amp;bvm=bv.45368065,d.Yms&amp;psig=AFQjCNGbisTy2MdE207vTZLHRO0MK8bUeQ&amp;ust=1366370246686318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z/url?sa=i&amp;rct=j&amp;q=&amp;esrc=s&amp;source=images&amp;cd=&amp;cad=rja&amp;uact=8&amp;ved=0ahUKEwjtluPY7fbLAhXIO5oKHWFXAdwQjRwIBw&amp;url=http://cz.forwallpaper.com/wallpaper/field-of-flowers-558052.html&amp;bvm=bv.118443451,d.d2s&amp;psig=AFQjCNFUrHDUF4cN9V_pPRgSW1craK7YBA&amp;ust=1459923619083172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://www.google.cz/url?sa=i&amp;rct=j&amp;q=&amp;esrc=s&amp;source=images&amp;cd=&amp;ved=0ahUKEwiT75yMv_TLAhUMKpoKHQ7JDdkQjRwIBw&amp;url=http://www.gymkh.cz/Student/Biologie/nemecek/%C4%8Clov%C4%9Bk/v%C3%BDvoj%20%C4%8Dlov%C4%9Bka%20a%20geol.%20%C3%A9ry/v%C3%BDvoj%20%C4%8Dlov%C4%9Bka/&amp;bvm=bv.118443451,d.bGg&amp;psig=AFQjCNEYGVYl1LHXbj49TclSzeaTFo5MkA&amp;ust=1459842427409999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www.google.cz/url?sa=i&amp;rct=j&amp;q=vodn%C3%AD+hyacint&amp;source=images&amp;cd=&amp;docid=9_nWdqlBpA0twM&amp;tbnid=wjXmDOgQoRRsPM:&amp;ved=0CAUQjRw&amp;url=http://www.garten.cz/a/cz/5424-materialy-na-nabytek-vodni-hyacint/&amp;ei=t31uUY-8PMqWtAbS4oDABA&amp;psig=AFQjCNGwCXez-hl82JR4rI-OHwCxOc8bMQ&amp;ust=1366282014536853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1.jpeg"/><Relationship Id="rId7" Type="http://schemas.openxmlformats.org/officeDocument/2006/relationships/hyperlink" Target="http://www.google.cz/url?sa=i&amp;rct=j&amp;q=&amp;esrc=s&amp;source=images&amp;cd=&amp;cad=rja&amp;uact=8&amp;ved=0CAcQjRw&amp;url=http://www.scielo.br/scielo.php?pid%3DS0034-737X2014000200013%26script%3Dsci_arttext&amp;ei=HyYlVbK8A5DgaMr5guAC&amp;bvm=bv.90237346,d.d24&amp;psig=AFQjCNH3J0h12tEUkoc4rLI-Own7tl7zRA&amp;ust=1428583842428384" TargetMode="Externa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hyperlink" Target="http://www.google.cz/url?sa=i&amp;rct=j&amp;q=&amp;esrc=s&amp;source=images&amp;cd=&amp;cad=rja&amp;uact=8&amp;ved=0CAcQjRw&amp;url=http://link.springer.com/chapter/10.1007/978-3-7091-0730-0_3&amp;ei=JCUlVfbuAY25aYz7gOAP&amp;bvm=bv.90237346,d.d24&amp;psig=AFQjCNH3J0h12tEUkoc4rLI-Own7tl7zRA&amp;ust=1428583842428384" TargetMode="External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://www.google.cz/url?sa=i&amp;rct=j&amp;q=Brassica+juncea&amp;source=images&amp;cd=&amp;cad=rja&amp;docid=a-F0xFxi2EKaBM&amp;tbnid=5ZeTZ7IXmmtfjM:&amp;ved=0CAUQjRw&amp;url=http://commons.wikimedia.org/wiki/File:Brassica_juncea_(K%C3%B6hler).jpg&amp;ei=qdxwUe6DPIHFtQaC2IC4Bw&amp;bvm=bv.45373924,d.bGE&amp;psig=AFQjCNELLex262z7WCBE4FuVI0whPVwTPg&amp;ust=1366437401708872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hyperlink" Target="http://www.google.cz/url?sa=i&amp;rct=j&amp;q=slune%C4%8Dnice&amp;source=images&amp;cd=&amp;cad=rja&amp;docid=ccLGDWVO-PUrdM&amp;tbnid=tumV-5j_FECurM:&amp;ved=0CAUQjRw&amp;url=http://www.prirodni-matrace.cz/nazory-lekaru/slunecnice&amp;ei=b4JuUdTKF8GitAb9t4Bw&amp;bvm=bv.45368065,d.bGE&amp;psig=AFQjCNHt2X0QLUrs0MSIGcbxojQsmeYe7g&amp;ust=1366283208729867" TargetMode="Externa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://www.google.cz/url?sa=i&amp;rct=j&amp;q=vrby&amp;source=images&amp;cd=&amp;cad=rja&amp;docid=OdMHpsMFZPmYiM&amp;tbnid=YnEr-U4t06zVCM:&amp;ved=0CAUQjRw&amp;url=http://www.e-massa.cz/node/18&amp;ei=DINuUd69I8SxtAbIm4DoDw&amp;bvm=bv.45368065,d.bGE&amp;psig=AFQjCNFsYoOIgRpilVC-3FJDsiGGqrrsEA&amp;ust=1366283399225964" TargetMode="Externa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z/url?sa=i&amp;rct=j&amp;q=&amp;esrc=s&amp;frm=1&amp;source=images&amp;cd=&amp;cad=rja&amp;uact=8&amp;docid=_pc1LQWSbumhwM&amp;tbnid=bBFQEwPZRBF6yM:&amp;ved=0CAUQjRw&amp;url=http://leccos.com/index.php/clanky/tolice&amp;ei=fo1GU7q8EIbSOdq3gIAB&amp;bvm=bv.64507335,d.Yms&amp;psig=AFQjCNElOHZYx9IukaETcd-K3N_hsFejKw&amp;ust=1397219024371815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hyperlink" Target="http://www.google.cz/url?sa=i&amp;rct=j&amp;q=Potamogeton+nodosus&amp;source=images&amp;cd=&amp;cad=rja&amp;docid=cYuV3yry0R0euM&amp;tbnid=CKciut7kZomTcM:&amp;ved=0CAUQjRw&amp;url=http://www.biolib.cz/en/taxonimage/id169936/?taxonid%3D41912&amp;ei=MTVdUaaoHImbtAbS5oDIBg&amp;bvm=bv.44770516,d.bGE&amp;psig=AFQjCNHbisKLafFsFcStRt-3Nj9C5ECWSQ&amp;ust=1365149321097995" TargetMode="Externa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hyperlink" Target="http://www.google.cz/url?sa=i&amp;rct=j&amp;q=Typha+latifolia&amp;source=images&amp;cd=&amp;cad=rja&amp;docid=sLeps39fxCqjcM&amp;tbnid=7HwLT_s5AaEcqM:&amp;ved=0CAUQjRw&amp;url=http://commons.wikimedia.org/wiki/File:Typha_latifolia_02_bgiu.jpg&amp;ei=JRpdUZnSJcbmswbR2YGAAg&amp;bvm=bv.44770516,d.Yms&amp;psig=AFQjCNFIz_t5qEgj9GRQiW11Jb2ixDU4tQ&amp;ust=1365142430589114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hyperlink" Target="http://www.google.cz/url?sa=i&amp;rct=j&amp;q=um%C4%9Bl%C3%BD+mok%C5%99ad&amp;source=images&amp;cd=&amp;docid=cIQBag70uWLHeM&amp;tbnid=D6WFef6DRZIwzM:&amp;ved=0CAUQjRw&amp;url=http://www.zspolesovice.uhedu.cz/doc/1437/element/94539/download&amp;ei=5htdUfXCGITIswbE2YC4DA&amp;bvm=bv.44770516,d.Yms&amp;psig=AFQjCNEbSLbc-p9vhlH2S3t_zdd7cHT-vw&amp;ust=1365142499706852" TargetMode="External"/><Relationship Id="rId4" Type="http://schemas.openxmlformats.org/officeDocument/2006/relationships/image" Target="../media/image46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0.jpeg"/><Relationship Id="rId2" Type="http://schemas.openxmlformats.org/officeDocument/2006/relationships/hyperlink" Target="http://www.google.cz/url?sa=i&amp;rct=j&amp;q=pteris+vittata&amp;source=images&amp;cd=&amp;cad=rja&amp;docid=bDzopDIYDl-53M&amp;tbnid=9SS2n4KKRRaFJM:&amp;ved=0CAUQjRw&amp;url=http://mundani-garden.blogspot.com/2011/01/pteris-vittata-it-absorbed-arsenic-to.html&amp;ei=ZOJwUYW2FIbFtAb-zYDQAg&amp;bvm=bv.45373924,d.bGE&amp;psig=AFQjCNE6EcWW0V06ga70DvySpzP_CNz9Kg&amp;ust=1366438839007470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ogle.cz/url?sa=i&amp;rct=j&amp;q=&amp;esrc=s&amp;source=images&amp;cd=&amp;cad=rja&amp;uact=8&amp;ved=0ahUKEwj43cPmocfLAhXkJZoKHSaLDbIQjRwIBw&amp;url=http://www.zsamsvetrni.cz/evyuka/kapa/slides/brukev%20%C5%99epka%20olejka.html&amp;bvm=bv.117218890,d.bGs&amp;psig=AFQjCNEu3-XW89j7SLPuSGPuEk63dbZw_w&amp;ust=1458288382950295" TargetMode="External"/><Relationship Id="rId5" Type="http://schemas.openxmlformats.org/officeDocument/2006/relationships/image" Target="../media/image49.jpeg"/><Relationship Id="rId4" Type="http://schemas.openxmlformats.org/officeDocument/2006/relationships/hyperlink" Target="http://www.google.cz/url?sa=i&amp;rct=j&amp;q=&amp;esrc=s&amp;source=images&amp;cd=&amp;cad=rja&amp;uact=8&amp;ved=0ahUKEwjv7ImIosfLAhVBIJoKHSMXD7MQjRwIBw&amp;url=http://web2.mendelu.cz/af_222_multitext/cvicebnice/krmivo.php?krmivo%3D22&amp;bvm=bv.117218890,d.bGs&amp;psig=AFQjCNE1Nr6VKO1UkKCgf56up-p6uQmjnw&amp;ust=1458288442224433" TargetMode="Externa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8.jpeg"/><Relationship Id="rId7" Type="http://schemas.openxmlformats.org/officeDocument/2006/relationships/hyperlink" Target="http://www.google.cz/url?sa=i&amp;rct=j&amp;q=&amp;esrc=s&amp;source=images&amp;cd=&amp;cad=rja&amp;uact=8&amp;ved=2ahUKEwiNqMP9xJ3aAhXLDuwKHbrvD4QQjRx6BAgAEAU&amp;url=http://www.ceskatelevize.cz/zpravodajstvi-ostrava/zpravy/185597-laguny-budou-ostravany-trapit-jeste-dlouho/&amp;psig=AOvVaw1o8LUHz9SKCt7TsiVyKC7b&amp;ust=1522825435790077" TargetMode="External"/><Relationship Id="rId2" Type="http://schemas.openxmlformats.org/officeDocument/2006/relationships/hyperlink" Target="http://www.google.cz/url?sa=i&amp;source=images&amp;cd=&amp;cad=rja&amp;docid=M8Juga8D7aUe5M&amp;tbnid=rTyxjmvihNbyhM:&amp;ved=0CAgQjRwwAA&amp;url=http://misaboruvka.blog.cz/0710/povrchove-doly&amp;ei=EONwUbafE8_44QTYsIDQAg&amp;psig=AFQjCNHTR9elo5U-qAWQrLKMQCDdT2sABw&amp;ust=1366439056369189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hyperlink" Target="//upload.wikimedia.org/wikipedia/commons/e/e4/Ajka_accident_d38e36f0e9_b.jpg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hyperlink" Target="http://www.google.cz/url?sa=i&amp;rct=j&amp;q=revitalizace+haldy&amp;source=images&amp;cd=&amp;cad=rja&amp;docid=BerFxQZ7Ca3O-M&amp;tbnid=ffSMa3scuF0z3M:&amp;ved=0CAUQjRw&amp;url=http://ekolist.cz/cz/zpravodajstvi/zpravy/budeme-chranit-haldy-po-tezbe-uhli&amp;ei=9nJdUfGbHsTFtAbgqYCgBg&amp;bvm=bv.44770516,d.bGE&amp;psig=AFQjCNHRsOHVOLr0ubAFGuf2ckisd_Iv3g&amp;ust=1365165167393990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jpeg"/><Relationship Id="rId4" Type="http://schemas.openxmlformats.org/officeDocument/2006/relationships/hyperlink" Target="http://www.google.cz/url?sa=i&amp;rct=j&amp;q=revitalizace+haldy&amp;source=images&amp;cd=&amp;cad=rja&amp;docid=tCyh8HQ22Fu4sM&amp;tbnid=cL-XjCX8SRmK1M:&amp;ved=0CAUQjRw&amp;url=http://www.geocaching.com/seek/cache_details.aspx?guid%3D75882752-2523-4003-b655-519abf7d243e&amp;ei=gnNdUeSwN47Usgalj4CoAw&amp;bvm=bv.44770516,d.bGE&amp;psig=AFQjCNHRsOHVOLr0ubAFGuf2ckisd_Iv3g&amp;ust=1365165167393990" TargetMode="Externa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6.jpeg"/><Relationship Id="rId7" Type="http://schemas.openxmlformats.org/officeDocument/2006/relationships/hyperlink" Target="http://www.google.cz/url?sa=i&amp;rct=j&amp;q=&amp;esrc=s&amp;source=images&amp;cd=&amp;ved=0ahUKEwjewdyh8_bLAhVCb5oKHYeaD94QjRwIBw&amp;url=http://www.ecmost.cz/clanky.php?page%3Drevitalizace_voda&amp;psig=AFQjCNEM86ks5amTnIrc1OJCvFNJhyzAgw&amp;ust=1459925169557466" TargetMode="External"/><Relationship Id="rId2" Type="http://schemas.openxmlformats.org/officeDocument/2006/relationships/hyperlink" Target="http://www.google.cz/url?sa=i&amp;rct=j&amp;q=revitalizace&amp;source=images&amp;cd=&amp;cad=rja&amp;docid=wXB9xyTj0kNLFM&amp;tbnid=4PoSYP456lvn-M:&amp;ved=0CAUQjRw&amp;url=http://www.lesypraha.cz/?cat%3D30411&amp;ei=zvBvUfrJIMfnswbH2oC4Cw&amp;bvm=bv.45373924,d.bGE&amp;psig=AFQjCNF7hnm-tpCesoaIXubcEJJSiF5YAg&amp;ust=1366377034088637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hyperlink" Target="http://www.google.cz/url?sa=i&amp;rct=j&amp;q=revitalizace+odvod%C5%88ovac%C3%ADho+kan%C3%A1lu&amp;source=images&amp;cd=&amp;cad=rja&amp;docid=rZJYsIVniB75WM&amp;tbnid=S8G4CcLqY9ZT9M:&amp;ved=0CAUQjRw&amp;url=http://www.npsumava.cz/cz/5736/8902/clanek/zacala-rekonstrukce-casti-schwarzenberskeho-kanalu/&amp;ei=PPFvUeiDLsTusgbZn4CADw&amp;bvm=bv.45373924,d.bGE&amp;psig=AFQjCNH7Wb_bgYi92KR48_IBkXCBG7Kzcw&amp;ust=1366377132579789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3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ogle.cz/url?sa=i&amp;rct=j&amp;q=&amp;esrc=s&amp;source=images&amp;cd=&amp;cad=rja&amp;uact=8&amp;ved=0ahUKEwjq3pT3qvfLAhUHxRQKHcKOCdIQjRwIBw&amp;url=http://www.sumavskenoviny.cz/434/myty-a-skutecnosti/&amp;psig=AFQjCNFVygLDU_exd9FEz9B8f8v6d2kfQA&amp;ust=1459940006694301" TargetMode="External"/><Relationship Id="rId5" Type="http://schemas.openxmlformats.org/officeDocument/2006/relationships/image" Target="../media/image62.jpeg"/><Relationship Id="rId4" Type="http://schemas.openxmlformats.org/officeDocument/2006/relationships/hyperlink" Target="http://www.google.cz/url?sa=i&amp;rct=j&amp;q=&amp;esrc=s&amp;source=images&amp;cd=&amp;cad=rja&amp;uact=8&amp;ved=0ahUKEwjGvfbCqvfLAhVJ7BQKHdjwD_UQjRwIBw&amp;url=http://budejovice.idnes.cz/na-sumave-obnovuji-raseliniste-a-mokrady-ktere-v-minulosti-odvodnili-1k3-/budejovice-zpravy.aspx?c%3DA150720_2178392_budejovice-zpravy_mbe&amp;psig=AFQjCNFVygLDU_exd9FEz9B8f8v6d2kfQA&amp;ust=1459940006694301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png"/><Relationship Id="rId4" Type="http://schemas.openxmlformats.org/officeDocument/2006/relationships/image" Target="../media/image78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hyperlink" Target="https://www.google.cz/url?sa=i&amp;rct=j&amp;q=&amp;esrc=s&amp;source=images&amp;cd=&amp;cad=rja&amp;uact=8&amp;ved=0ahUKEwiYyY-8yvbSAhUE2BoKHT-QCnwQjRwIBw&amp;url=https://www.kupma.cz/n/ochrana-prirody1/&amp;psig=AFQjCNEG8sDdeHlW1SZUzkFtt2GORmthSQ&amp;ust=1490700122608595" TargetMode="Externa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hyperlink" Target="http://www.google.cz/url?sa=i&amp;rct=j&amp;q=&amp;esrc=s&amp;frm=1&amp;source=images&amp;cd=&amp;cad=rja&amp;uact=8&amp;docid=YWshNDKD0IKjXM&amp;tbnid=fxC-V6DA9vuWfM:&amp;ved=0CAUQjRw&amp;url=http://www.nppodyji.cz/photo_popup/bolsevnik-velkolepy&amp;ei=4gtFU7aAFoa00QXVp4GwAQ&amp;bvm=bv.64507335,d.Yms&amp;psig=AFQjCNHr8hPEs5vq68AvkaicaQU0HUE3LQ&amp;ust=1397120330201475" TargetMode="Externa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hyperlink" Target="http://www.proteonatura.cz/fotoalbum/rostliny-cr---chranene/dianthus-arenarius-subsp_-bohemicus/hvozdik-pisecny-cesky-10.-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hyperlink" Target="//upload.wikimedia.org/wikipedia/commons/9/91/Klene%C4%8D_znak.jpg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hyperlink" Target="http://slideplayer.cz/slide/3114893/" TargetMode="Externa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hyperlink" Target="https://www.google.cz/url?sa=i&amp;rct=j&amp;q=&amp;esrc=s&amp;source=images&amp;cd=&amp;cad=rja&amp;uact=8&amp;ved=0ahUKEwiTvume__bLAhWpdpoKHfa_A-4QjRwIBw&amp;url=https://cs.wikipedia.org/wiki/Brusnice_bor%C5%AFvka&amp;psig=AFQjCNFUHqYwp92QQkrkd68bWb6H6jdhGQ&amp;ust=1459928372980751" TargetMode="Externa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hyperlink" Target="http://www.google.cz/url?sa=i&amp;rct=j&amp;q=Tussilago&amp;source=images&amp;cd=&amp;cad=rja&amp;docid=4A0oay7cgHtnwM&amp;tbnid=6TuXiWyv5mX1eM:&amp;ved=0CAUQjRw&amp;url=http://www.avicenna.cz/item/tussilago-farfara-podbel-lekarsky&amp;ei=1-ZwUdGOKs7wtQaIzIDgBQ&amp;bvm=bv.45373924,d.bGE&amp;psig=AFQjCNFL123v3mds6-mG55W3Vbjq2uM5tQ&amp;ust=1366440021869458" TargetMode="Externa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hyperlink" Target="http://www.google.cz/url?sa=i&amp;rct=j&amp;q=&amp;esrc=s&amp;source=images&amp;cd=&amp;cad=rja&amp;uact=8&amp;ved=0ahUKEwiHoqXDgPfLAhVhGZoKHRKxBPYQjRwIBw&amp;url=http://www.veronikarichterova.com/pet/&amp;bvm=bv.118443451,d.bGg&amp;psig=AFQjCNEu6JVY9arbIclRmxDPbt12NkzF9A&amp;ust=1459928738865679" TargetMode="Externa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hyperlink" Target="http://www.google.cz/url?sa=i&amp;rct=j&amp;q=biopotraviny&amp;source=images&amp;cd=&amp;cad=rja&amp;docid=ejvrLJT6YZRleM&amp;tbnid=L3iQfR8du3cabM:&amp;ved=0CAUQjRw&amp;url=http://www.enviport.cz/ekologicke-zemedelstvi-a-bi.aspx?cfPage%3D4&amp;ei=bhFkUfPoLJDSsgbtw4CAAg&amp;bvm=bv.44990110,d.bGE&amp;psig=AFQjCNH26hPli5-46gnyBPsiF8h1iqn0Sw&amp;ust=1365598956666735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5.png"/><Relationship Id="rId4" Type="http://schemas.openxmlformats.org/officeDocument/2006/relationships/hyperlink" Target="http://www.google.cz/url?sa=i&amp;rct=j&amp;q=biopotraviny&amp;source=images&amp;cd=&amp;docid=sx656MSHBhnJaM&amp;tbnid=Xyyspo9Pzb-weM:&amp;ved=0CAUQjRw&amp;url=http://www.ekobydleni.eu/tag/biopotraviny/page/2&amp;ei=jxFkUdfLBsrGtQboxYCICw&amp;bvm=bv.44990110,d.bGE&amp;psig=AFQjCNH26hPli5-46gnyBPsiF8h1iqn0Sw&amp;ust=1365598956666735" TargetMode="Externa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hyperlink" Target="http://www.google.cz/url?sa=i&amp;rct=j&amp;q=biopotraviny&amp;source=images&amp;cd=&amp;cad=rja&amp;docid=ejvrLJT6YZRleM&amp;tbnid=L3iQfR8du3cabM:&amp;ved=0CAUQjRw&amp;url=http://www.enviport.cz/ekologicke-zemedelstvi-a-bi.aspx?cfPage%3D4&amp;ei=bhFkUfPoLJDSsgbtw4CAAg&amp;bvm=bv.44990110,d.bGE&amp;psig=AFQjCNH26hPli5-46gnyBPsiF8h1iqn0Sw&amp;ust=1365598956666735" TargetMode="Externa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hyperlink" Target="http://www.google.cz/url?sa=i&amp;rct=j&amp;q=Bioprodukty&amp;source=images&amp;cd=&amp;cad=rja&amp;docid=392KL2cEhJW3YM&amp;tbnid=M3YDxxEUAlki_M:&amp;ved=0CAUQjRw&amp;url=http://www.mlekarna-valmez.cz/novinky-mlekarna-valasske-mezirici-ziskala-oceneni-bartakuv-hrnec&amp;ei=pedwUf_WA4SctAabyYGADQ&amp;bvm=bv.45373924,d.bGE&amp;psig=AFQjCNGiKSBYzn-Qb1Q1w3dzQaraCLruRg&amp;ust=1366440225176364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ovéPole 1"/>
          <p:cNvSpPr txBox="1">
            <a:spLocks noChangeArrowheads="1"/>
          </p:cNvSpPr>
          <p:nvPr/>
        </p:nvSpPr>
        <p:spPr bwMode="auto">
          <a:xfrm>
            <a:off x="251520" y="548680"/>
            <a:ext cx="734377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cs-CZ" altLang="cs-CZ" sz="3600" b="1" dirty="0"/>
              <a:t>BOT/EABR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cs-CZ" altLang="cs-CZ" sz="3600" b="1" dirty="0"/>
              <a:t>Biotechnologie 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cs-CZ" altLang="cs-CZ" sz="3600" b="1" dirty="0"/>
              <a:t>v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cs-CZ" altLang="cs-CZ" sz="3600" b="1" dirty="0"/>
              <a:t> životním </a:t>
            </a:r>
            <a:r>
              <a:rPr lang="cs-CZ" altLang="cs-CZ" sz="3600" b="1" dirty="0" smtClean="0"/>
              <a:t>prostředí</a:t>
            </a:r>
            <a:endParaRPr lang="cs-CZ" altLang="cs-CZ" sz="3600" b="1" dirty="0"/>
          </a:p>
        </p:txBody>
      </p:sp>
      <p:sp>
        <p:nvSpPr>
          <p:cNvPr id="2" name="TextovéPole 1"/>
          <p:cNvSpPr txBox="1"/>
          <p:nvPr/>
        </p:nvSpPr>
        <p:spPr>
          <a:xfrm>
            <a:off x="251520" y="5589240"/>
            <a:ext cx="8496969" cy="1200329"/>
          </a:xfrm>
          <a:prstGeom prst="rect">
            <a:avLst/>
          </a:prstGeom>
          <a:solidFill>
            <a:srgbClr val="FFFFDD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dirty="0"/>
              <a:t>od roku 1990 </a:t>
            </a:r>
            <a:r>
              <a:rPr lang="pl-PL" dirty="0" smtClean="0"/>
              <a:t>patříme mezi </a:t>
            </a:r>
            <a:r>
              <a:rPr lang="cs-CZ" dirty="0" smtClean="0"/>
              <a:t>státy </a:t>
            </a:r>
            <a:r>
              <a:rPr lang="cs-CZ" dirty="0"/>
              <a:t>s nejvyšší produkcí skleníkových plynů na </a:t>
            </a:r>
            <a:r>
              <a:rPr lang="cs-CZ" dirty="0" smtClean="0"/>
              <a:t>obyvatele</a:t>
            </a:r>
          </a:p>
          <a:p>
            <a:endParaRPr lang="cs-CZ" dirty="0" smtClean="0"/>
          </a:p>
          <a:p>
            <a:r>
              <a:rPr lang="cs-CZ" dirty="0"/>
              <a:t>bez přijetí nových opatření ke snižování emisí skleníkových plynů se předpokládá</a:t>
            </a:r>
          </a:p>
          <a:p>
            <a:r>
              <a:rPr lang="pl-PL" dirty="0"/>
              <a:t>nárůst průměrné globální teploty do roku 2100 o 3,7 až 4,8 °C</a:t>
            </a:r>
            <a:endParaRPr lang="cs-CZ" dirty="0"/>
          </a:p>
        </p:txBody>
      </p:sp>
      <p:pic>
        <p:nvPicPr>
          <p:cNvPr id="5" name="Picture 6" descr="http://www.adam.cz/img/200702061108_Ekofor2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17855" y="116632"/>
            <a:ext cx="2304381" cy="302418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3" name="Obdélník 2"/>
          <p:cNvSpPr/>
          <p:nvPr/>
        </p:nvSpPr>
        <p:spPr>
          <a:xfrm>
            <a:off x="467544" y="4316903"/>
            <a:ext cx="7632848" cy="1107996"/>
          </a:xfrm>
          <a:prstGeom prst="rect">
            <a:avLst/>
          </a:prstGeom>
          <a:solidFill>
            <a:srgbClr val="FFFFBD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b="1" dirty="0">
                <a:latin typeface="Arial" charset="0"/>
              </a:rPr>
              <a:t>biotechnologie jsou součástí ochrany přírody</a:t>
            </a:r>
          </a:p>
          <a:p>
            <a:pPr>
              <a:defRPr/>
            </a:pPr>
            <a:r>
              <a:rPr lang="cs-CZ" b="1" dirty="0" smtClean="0">
                <a:latin typeface="Arial" charset="0"/>
              </a:rPr>
              <a:t>                                         </a:t>
            </a:r>
            <a:endParaRPr lang="cs-CZ" b="1" dirty="0">
              <a:latin typeface="Arial" charset="0"/>
            </a:endParaRPr>
          </a:p>
          <a:p>
            <a:pPr>
              <a:defRPr/>
            </a:pPr>
            <a:endParaRPr lang="cs-CZ" sz="1200" b="1" dirty="0">
              <a:latin typeface="Arial" charset="0"/>
            </a:endParaRPr>
          </a:p>
          <a:p>
            <a:pPr>
              <a:defRPr/>
            </a:pPr>
            <a:r>
              <a:rPr lang="cs-CZ" b="1" dirty="0">
                <a:solidFill>
                  <a:srgbClr val="FF0000"/>
                </a:solidFill>
                <a:latin typeface="Arial" charset="0"/>
              </a:rPr>
              <a:t>každá nová technologie je přínosem, použije-li se správně</a:t>
            </a:r>
          </a:p>
        </p:txBody>
      </p:sp>
      <p:cxnSp>
        <p:nvCxnSpPr>
          <p:cNvPr id="6" name="Přímá spojovací šipka 7"/>
          <p:cNvCxnSpPr/>
          <p:nvPr/>
        </p:nvCxnSpPr>
        <p:spPr>
          <a:xfrm>
            <a:off x="2771800" y="4797847"/>
            <a:ext cx="0" cy="287337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587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ovéPole 1"/>
          <p:cNvSpPr txBox="1">
            <a:spLocks noChangeArrowheads="1"/>
          </p:cNvSpPr>
          <p:nvPr/>
        </p:nvSpPr>
        <p:spPr bwMode="auto">
          <a:xfrm>
            <a:off x="683568" y="-26988"/>
            <a:ext cx="7343775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cs-CZ" altLang="cs-CZ" sz="3600" b="1" dirty="0"/>
              <a:t>Zdroje</a:t>
            </a:r>
          </a:p>
        </p:txBody>
      </p:sp>
      <p:sp>
        <p:nvSpPr>
          <p:cNvPr id="5123" name="TextovéPole 3"/>
          <p:cNvSpPr txBox="1">
            <a:spLocks noChangeArrowheads="1"/>
          </p:cNvSpPr>
          <p:nvPr/>
        </p:nvSpPr>
        <p:spPr bwMode="auto">
          <a:xfrm>
            <a:off x="107504" y="692696"/>
            <a:ext cx="8964488" cy="3293209"/>
          </a:xfrm>
          <a:prstGeom prst="rect">
            <a:avLst/>
          </a:prstGeom>
          <a:solidFill>
            <a:srgbClr val="FFFFCC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Boyd R.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Elemental 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efenses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lants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by 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etals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Nature 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ducation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nowledge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3(10):57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, 2012</a:t>
            </a:r>
          </a:p>
          <a:p>
            <a:pPr>
              <a:defRPr/>
            </a:pPr>
            <a:r>
              <a:rPr lang="cs-CZ" sz="1600" dirty="0" err="1">
                <a:latin typeface="Arial" panose="020B0604020202020204" pitchFamily="34" charset="0"/>
                <a:cs typeface="Arial" panose="020B0604020202020204" pitchFamily="34" charset="0"/>
              </a:rPr>
              <a:t>Costanza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R. a kol.: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The value of the world's ecosystem services and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natural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capital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cs-CZ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Nature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387,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253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- 260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1997</a:t>
            </a:r>
            <a:endParaRPr lang="cs-CZ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sz="1600" dirty="0" err="1">
                <a:latin typeface="Arial" panose="020B0604020202020204" pitchFamily="34" charset="0"/>
                <a:cs typeface="Arial" panose="020B0604020202020204" pitchFamily="34" charset="0"/>
              </a:rPr>
              <a:t>Costanza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R. a kol.: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Changes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cs-CZ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global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ecosystem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services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cs-CZ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</a:t>
            </a:r>
            <a:r>
              <a:rPr lang="cs-CZ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Global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Environmental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26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158, 2014</a:t>
            </a:r>
            <a:endParaRPr lang="cs-CZ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Kučerová 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a kol.: Perspektivy </a:t>
            </a:r>
            <a:r>
              <a:rPr lang="cs-CZ" sz="1600" dirty="0" err="1">
                <a:latin typeface="Arial" panose="020B0604020202020204" pitchFamily="34" charset="0"/>
                <a:cs typeface="Arial" panose="020B0604020202020204" pitchFamily="34" charset="0"/>
              </a:rPr>
              <a:t>fytoremediace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při odstraňování 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organických 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polutantů a </a:t>
            </a:r>
            <a:r>
              <a:rPr lang="cs-CZ" sz="1600" dirty="0" err="1">
                <a:latin typeface="Arial" panose="020B0604020202020204" pitchFamily="34" charset="0"/>
                <a:cs typeface="Arial" panose="020B0604020202020204" pitchFamily="34" charset="0"/>
              </a:rPr>
              <a:t>xenobiotik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z 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životního prostředí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600" dirty="0" err="1">
                <a:latin typeface="Arial" panose="020B0604020202020204" pitchFamily="34" charset="0"/>
                <a:cs typeface="Arial" panose="020B0604020202020204" pitchFamily="34" charset="0"/>
              </a:rPr>
              <a:t>Chem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. listy 93: 19 - 26, 1999</a:t>
            </a:r>
          </a:p>
          <a:p>
            <a:pPr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Macek T, Macková M, </a:t>
            </a:r>
            <a:r>
              <a:rPr lang="cs-CZ" sz="1600" dirty="0" err="1">
                <a:latin typeface="Arial" panose="020B0604020202020204" pitchFamily="34" charset="0"/>
                <a:cs typeface="Arial" panose="020B0604020202020204" pitchFamily="34" charset="0"/>
              </a:rPr>
              <a:t>Káš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J.: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Exploitation of plants for the removal of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organics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environmental</a:t>
            </a:r>
            <a:endParaRPr lang="cs-CZ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remediation.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Biotechnol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Adv. 18(1):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23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34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2000</a:t>
            </a:r>
            <a:endParaRPr lang="cs-CZ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sz="1600" dirty="0" err="1">
                <a:latin typeface="Arial" panose="020B0604020202020204" pitchFamily="34" charset="0"/>
                <a:cs typeface="Arial" panose="020B0604020202020204" pitchFamily="34" charset="0"/>
              </a:rPr>
              <a:t>Kreuzer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H., </a:t>
            </a:r>
            <a:r>
              <a:rPr lang="cs-CZ" sz="1600" dirty="0" err="1">
                <a:latin typeface="Arial" panose="020B0604020202020204" pitchFamily="34" charset="0"/>
                <a:cs typeface="Arial" panose="020B0604020202020204" pitchFamily="34" charset="0"/>
              </a:rPr>
              <a:t>Massay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A.: Biology </a:t>
            </a:r>
            <a:r>
              <a:rPr lang="cs-CZ" sz="16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biotechnology, ASM </a:t>
            </a:r>
            <a:r>
              <a:rPr lang="cs-CZ" sz="16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, 2005</a:t>
            </a:r>
          </a:p>
          <a:p>
            <a:pPr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Polášková  A. a kol.: Úvod do ekologie a ochrany životního prostředí. 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Karolinum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, 2011</a:t>
            </a:r>
          </a:p>
          <a:p>
            <a:pPr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Soudek P. a kol.: </a:t>
            </a:r>
            <a:r>
              <a:rPr lang="cs-CZ" sz="1600" dirty="0" err="1">
                <a:latin typeface="Arial" panose="020B0604020202020204" pitchFamily="34" charset="0"/>
                <a:cs typeface="Arial" panose="020B0604020202020204" pitchFamily="34" charset="0"/>
              </a:rPr>
              <a:t>Fytoremediace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a možnosti zvýšení jejich účinnosti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1600" dirty="0" err="1">
                <a:latin typeface="Arial" panose="020B0604020202020204" pitchFamily="34" charset="0"/>
                <a:cs typeface="Arial" panose="020B0604020202020204" pitchFamily="34" charset="0"/>
              </a:rPr>
              <a:t>Chem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. listy 102: 346 - 352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2008</a:t>
            </a:r>
            <a:endParaRPr lang="cs-CZ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107504" y="5300663"/>
            <a:ext cx="5400675" cy="1477962"/>
          </a:xfrm>
          <a:prstGeom prst="rect">
            <a:avLst/>
          </a:prstGeom>
          <a:solidFill>
            <a:srgbClr val="FFFFCC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dirty="0">
                <a:latin typeface="Arial" charset="0"/>
              </a:rPr>
              <a:t>www.</a:t>
            </a:r>
            <a:r>
              <a:rPr lang="cs-CZ" dirty="0" err="1">
                <a:latin typeface="Arial" charset="0"/>
              </a:rPr>
              <a:t>nature.cz</a:t>
            </a:r>
            <a:endParaRPr lang="cs-CZ" dirty="0">
              <a:latin typeface="Arial" charset="0"/>
            </a:endParaRPr>
          </a:p>
          <a:p>
            <a:pPr>
              <a:defRPr/>
            </a:pPr>
            <a:r>
              <a:rPr lang="cs-CZ" dirty="0">
                <a:latin typeface="Arial" charset="0"/>
              </a:rPr>
              <a:t>www.</a:t>
            </a:r>
            <a:r>
              <a:rPr lang="cs-CZ" dirty="0" err="1">
                <a:latin typeface="Arial" charset="0"/>
              </a:rPr>
              <a:t>biomonitoring.cz</a:t>
            </a:r>
            <a:endParaRPr lang="cs-CZ" dirty="0">
              <a:latin typeface="Arial" charset="0"/>
            </a:endParaRPr>
          </a:p>
          <a:p>
            <a:pPr>
              <a:defRPr/>
            </a:pPr>
            <a:r>
              <a:rPr lang="cs-CZ" dirty="0">
                <a:latin typeface="Arial" charset="0"/>
              </a:rPr>
              <a:t>www.</a:t>
            </a:r>
            <a:r>
              <a:rPr lang="cs-CZ" dirty="0" err="1">
                <a:latin typeface="Arial" charset="0"/>
              </a:rPr>
              <a:t>fontes.cz</a:t>
            </a:r>
            <a:endParaRPr lang="cs-CZ" dirty="0">
              <a:latin typeface="Arial" charset="0"/>
            </a:endParaRPr>
          </a:p>
          <a:p>
            <a:pPr>
              <a:defRPr/>
            </a:pPr>
            <a:r>
              <a:rPr lang="cs-CZ" dirty="0">
                <a:latin typeface="Arial" charset="0"/>
              </a:rPr>
              <a:t>/www.</a:t>
            </a:r>
            <a:r>
              <a:rPr lang="cs-CZ" dirty="0" err="1">
                <a:latin typeface="Arial" charset="0"/>
              </a:rPr>
              <a:t>phytosanitary.org</a:t>
            </a:r>
            <a:endParaRPr lang="cs-CZ" dirty="0">
              <a:latin typeface="Arial" charset="0"/>
            </a:endParaRPr>
          </a:p>
          <a:p>
            <a:pPr>
              <a:defRPr/>
            </a:pPr>
            <a:r>
              <a:rPr lang="cs-CZ" dirty="0">
                <a:latin typeface="Arial" charset="0"/>
              </a:rPr>
              <a:t>www.</a:t>
            </a:r>
            <a:r>
              <a:rPr lang="cs-CZ" dirty="0" err="1">
                <a:latin typeface="Arial" charset="0"/>
              </a:rPr>
              <a:t>nemcovice.cz</a:t>
            </a:r>
            <a:r>
              <a:rPr lang="cs-CZ" dirty="0">
                <a:latin typeface="Arial" charset="0"/>
              </a:rPr>
              <a:t>/</a:t>
            </a:r>
            <a:r>
              <a:rPr lang="cs-CZ" dirty="0" err="1">
                <a:latin typeface="Arial" charset="0"/>
              </a:rPr>
              <a:t>content</a:t>
            </a:r>
            <a:r>
              <a:rPr lang="cs-CZ" dirty="0">
                <a:latin typeface="Arial" charset="0"/>
              </a:rPr>
              <a:t>/</a:t>
            </a:r>
            <a:r>
              <a:rPr lang="cs-CZ" dirty="0" err="1">
                <a:latin typeface="Arial" charset="0"/>
              </a:rPr>
              <a:t>view</a:t>
            </a:r>
            <a:r>
              <a:rPr lang="cs-CZ" dirty="0">
                <a:latin typeface="Arial" charset="0"/>
              </a:rPr>
              <a:t>/</a:t>
            </a:r>
            <a:r>
              <a:rPr lang="cs-CZ" dirty="0" err="1">
                <a:latin typeface="Arial" charset="0"/>
              </a:rPr>
              <a:t>full</a:t>
            </a:r>
            <a:r>
              <a:rPr lang="cs-CZ" dirty="0">
                <a:latin typeface="Arial" charset="0"/>
              </a:rPr>
              <a:t>/3607/</a:t>
            </a:r>
          </a:p>
        </p:txBody>
      </p:sp>
      <p:pic>
        <p:nvPicPr>
          <p:cNvPr id="1026" name="Picture 2" descr="Výsledek obrázku pro vtipy ochrana přírody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114" y="4133636"/>
            <a:ext cx="3311327" cy="807531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ýsledek obrázku pro organizace ochrany přírody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960129"/>
            <a:ext cx="2084185" cy="1818496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25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ovéPole 1"/>
          <p:cNvSpPr txBox="1">
            <a:spLocks noChangeArrowheads="1"/>
          </p:cNvSpPr>
          <p:nvPr/>
        </p:nvSpPr>
        <p:spPr bwMode="auto">
          <a:xfrm>
            <a:off x="179512" y="764704"/>
            <a:ext cx="8785101" cy="2385268"/>
          </a:xfrm>
          <a:prstGeom prst="rect">
            <a:avLst/>
          </a:prstGeom>
          <a:solidFill>
            <a:srgbClr val="FFFFE7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Definice v legislativě </a:t>
            </a: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České republiky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. §2 zákona č. 17/1992 Sb., 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životním prostředí  </a:t>
            </a:r>
          </a:p>
          <a:p>
            <a:pPr>
              <a:defRPr/>
            </a:pPr>
            <a:endParaRPr lang="cs-C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defRPr/>
            </a:pPr>
            <a:r>
              <a:rPr lang="cs-CZ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cs-CZ" b="1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Životní prostředí je vše, co vytváří přirozené podmínky existence </a:t>
            </a:r>
            <a:r>
              <a:rPr lang="cs-CZ" b="1" dirty="0" smtClean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organismů</a:t>
            </a:r>
          </a:p>
          <a:p>
            <a:pPr>
              <a:spcBef>
                <a:spcPts val="600"/>
              </a:spcBef>
              <a:defRPr/>
            </a:pPr>
            <a:r>
              <a:rPr lang="cs-CZ" b="1" dirty="0" smtClean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včetně člověka a je předpokladem jejich dalšího vývoje. Jeho složkami jsou </a:t>
            </a:r>
            <a:endParaRPr lang="cs-CZ" b="1" dirty="0" smtClean="0">
              <a:solidFill>
                <a:srgbClr val="00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defRPr/>
            </a:pPr>
            <a:r>
              <a:rPr lang="cs-CZ" b="1" dirty="0" smtClean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ovzduší</a:t>
            </a:r>
            <a:r>
              <a:rPr lang="cs-CZ" b="1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voda, horniny, půda, organismy, ekosystémy a energie</a:t>
            </a:r>
            <a:r>
              <a:rPr lang="cs-CZ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.“ </a:t>
            </a:r>
            <a:endParaRPr lang="cs-CZ" dirty="0" smtClean="0">
              <a:solidFill>
                <a:srgbClr val="00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cs-CZ" dirty="0" smtClean="0">
              <a:solidFill>
                <a:srgbClr val="00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Současná legislativa zabývající se problematiku životního prostředí zahrnuje více než 100 různých zákonů, vyhlášek a norem</a:t>
            </a:r>
            <a:r>
              <a:rPr lang="cs-CZ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5" name="TextovéPole 1"/>
          <p:cNvSpPr txBox="1">
            <a:spLocks noChangeArrowheads="1"/>
          </p:cNvSpPr>
          <p:nvPr/>
        </p:nvSpPr>
        <p:spPr bwMode="auto">
          <a:xfrm>
            <a:off x="899592" y="-26988"/>
            <a:ext cx="7343775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cs-CZ" altLang="cs-CZ" sz="3600" b="1" dirty="0"/>
              <a:t>               Životní prostředí</a:t>
            </a:r>
          </a:p>
        </p:txBody>
      </p:sp>
      <p:sp>
        <p:nvSpPr>
          <p:cNvPr id="5" name="TextovéPole 2"/>
          <p:cNvSpPr txBox="1">
            <a:spLocks noChangeArrowheads="1"/>
          </p:cNvSpPr>
          <p:nvPr/>
        </p:nvSpPr>
        <p:spPr bwMode="auto">
          <a:xfrm>
            <a:off x="12636" y="3501008"/>
            <a:ext cx="9108504" cy="1415772"/>
          </a:xfrm>
          <a:prstGeom prst="rect">
            <a:avLst/>
          </a:prstGeom>
          <a:solidFill>
            <a:srgbClr val="FFFFCC"/>
          </a:solid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MŽP ČR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vymezilo 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plán na realizaci efektivní ochrany životního prostředí </a:t>
            </a:r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do r. 2020</a:t>
            </a:r>
          </a:p>
          <a:p>
            <a:pPr>
              <a:defRPr/>
            </a:pP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zajistit 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zdravé a kvalitní životní prostředí pro občany žijící v 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ČR</a:t>
            </a:r>
          </a:p>
          <a:p>
            <a:pPr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přispět 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k efektivnímu využívání veškerých zdrojů </a:t>
            </a:r>
            <a:endParaRPr lang="cs-CZ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minimalizovat 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negativní 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dopad 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lidské činnosti na životní 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prostředí</a:t>
            </a:r>
          </a:p>
        </p:txBody>
      </p:sp>
      <p:sp>
        <p:nvSpPr>
          <p:cNvPr id="3" name="Šipka dolů 2"/>
          <p:cNvSpPr/>
          <p:nvPr/>
        </p:nvSpPr>
        <p:spPr>
          <a:xfrm>
            <a:off x="1907704" y="3212976"/>
            <a:ext cx="576064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extovéPole 1"/>
          <p:cNvSpPr txBox="1"/>
          <p:nvPr/>
        </p:nvSpPr>
        <p:spPr>
          <a:xfrm>
            <a:off x="12636" y="5229200"/>
            <a:ext cx="9108504" cy="163121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cs-CZ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Trump</a:t>
            </a: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 podepsal dekret, kterým končí Obamovy ekologické </a:t>
            </a:r>
            <a:r>
              <a:rPr lang="cs-CZ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regulace (2014)</a:t>
            </a:r>
          </a:p>
          <a:p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omezil regulace 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k ochraně životního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prostředí</a:t>
            </a:r>
          </a:p>
          <a:p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Ulevuje těžařům</a:t>
            </a:r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Obamova regulace bránila činnosti těžařům 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ropy a uhelným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společnostem, </a:t>
            </a:r>
          </a:p>
          <a:p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nová pracovní místa</a:t>
            </a:r>
          </a:p>
          <a:p>
            <a:endParaRPr lang="cs-CZ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http</a:t>
            </a:r>
            <a:r>
              <a:rPr lang="cs-CZ" sz="1100" dirty="0">
                <a:latin typeface="Arial" panose="020B0604020202020204" pitchFamily="34" charset="0"/>
                <a:cs typeface="Arial" panose="020B0604020202020204" pitchFamily="34" charset="0"/>
              </a:rPr>
              <a:t>://zahranicni.ihned.cz/amerika-usa/c1-65676610-trump-podepsal-dekret-kterym-konci-obamovy-ekologicke-regulace-ulevuje-tak-tezarum</a:t>
            </a:r>
            <a:endParaRPr lang="cs-CZ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5719016" y="5569495"/>
            <a:ext cx="3389488" cy="307777"/>
          </a:xfrm>
          <a:prstGeom prst="rect">
            <a:avLst/>
          </a:prstGeom>
          <a:solidFill>
            <a:srgbClr val="FFFF99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ekologické organizace chystají žalobu</a:t>
            </a:r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Šipka dolů 5"/>
          <p:cNvSpPr/>
          <p:nvPr/>
        </p:nvSpPr>
        <p:spPr>
          <a:xfrm>
            <a:off x="467544" y="5788568"/>
            <a:ext cx="144016" cy="1607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557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ovéPole 1"/>
          <p:cNvSpPr txBox="1">
            <a:spLocks noChangeArrowheads="1"/>
          </p:cNvSpPr>
          <p:nvPr/>
        </p:nvSpPr>
        <p:spPr bwMode="auto">
          <a:xfrm>
            <a:off x="827584" y="1064344"/>
            <a:ext cx="8243391" cy="4308872"/>
          </a:xfrm>
          <a:prstGeom prst="rect">
            <a:avLst/>
          </a:prstGeom>
          <a:solidFill>
            <a:srgbClr val="FFFFE7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Mezivládní panel pro klimatickou změnu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(IPCC,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Intergovernmental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Panel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Climate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) při OSN, založen 1988 v Ženevě</a:t>
            </a:r>
          </a:p>
          <a:p>
            <a:pPr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do r. 2000 OSN více než 500 smluv</a:t>
            </a:r>
          </a:p>
          <a:p>
            <a:pPr>
              <a:defRPr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2000 summit tisíciletí (Millenium summit) OSN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- byly určeny 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priority</a:t>
            </a:r>
          </a:p>
          <a:p>
            <a:pPr>
              <a:defRPr/>
            </a:pP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zprávy každý rok, 30.1. 2014 -  zpráva 1550 stran, </a:t>
            </a:r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- odstranit 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extrémní chudobu 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a hlad</a:t>
            </a:r>
          </a:p>
          <a:p>
            <a:pPr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- zpřístupnit 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základní vzdělání 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pro 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všechny   x dětská práce</a:t>
            </a:r>
            <a:endParaRPr lang="cs-CZ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rovnost pohlaví</a:t>
            </a:r>
          </a:p>
          <a:p>
            <a:pPr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snížit dětskou 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úmrtnost</a:t>
            </a:r>
          </a:p>
          <a:p>
            <a:pPr>
              <a:buFontTx/>
              <a:buChar char="-"/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zlepšit zdraví matek</a:t>
            </a:r>
          </a:p>
          <a:p>
            <a:pPr>
              <a:buFontTx/>
              <a:buChar char="-"/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boj proti HIV/AIDS, malárii a jiným nemocem</a:t>
            </a:r>
          </a:p>
          <a:p>
            <a:pPr>
              <a:buFontTx/>
              <a:buChar char="-"/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4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zajistit trvalou udržitelnost životního prostředí</a:t>
            </a:r>
          </a:p>
          <a:p>
            <a:pPr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začlenit 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principy rozvoje ŽP do národních politik</a:t>
            </a:r>
          </a:p>
          <a:p>
            <a:pPr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         zvrátit proces ubývání přírodních 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zdrojů, ochrana přírodních zdrojů</a:t>
            </a:r>
            <a:endParaRPr lang="cs-CZ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         do 2020 dosáhnout zlepšení podmínek lidí v chudinských 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čtvrtích 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(slumy)</a:t>
            </a:r>
          </a:p>
        </p:txBody>
      </p:sp>
      <p:sp>
        <p:nvSpPr>
          <p:cNvPr id="7171" name="TextovéPole 1"/>
          <p:cNvSpPr txBox="1">
            <a:spLocks noChangeArrowheads="1"/>
          </p:cNvSpPr>
          <p:nvPr/>
        </p:nvSpPr>
        <p:spPr bwMode="auto">
          <a:xfrm>
            <a:off x="899592" y="-26988"/>
            <a:ext cx="7343775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cs-CZ" altLang="cs-CZ" sz="3600" b="1" dirty="0"/>
              <a:t>               Životní prostředí</a:t>
            </a:r>
          </a:p>
        </p:txBody>
      </p:sp>
      <p:sp>
        <p:nvSpPr>
          <p:cNvPr id="4" name="TextovéPole 5"/>
          <p:cNvSpPr txBox="1">
            <a:spLocks noChangeArrowheads="1"/>
          </p:cNvSpPr>
          <p:nvPr/>
        </p:nvSpPr>
        <p:spPr bwMode="auto">
          <a:xfrm>
            <a:off x="2448644" y="6021388"/>
            <a:ext cx="52197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i="1" dirty="0"/>
              <a:t>první ekologické poznatky člověka vznikaly,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i="1" dirty="0"/>
              <a:t>když byl </a:t>
            </a:r>
            <a:r>
              <a:rPr lang="cs-CZ" altLang="cs-CZ" sz="1800" i="1" dirty="0" smtClean="0"/>
              <a:t>lovcem </a:t>
            </a:r>
            <a:r>
              <a:rPr lang="cs-CZ" altLang="cs-CZ" sz="1800" i="1" dirty="0"/>
              <a:t>a </a:t>
            </a:r>
            <a:r>
              <a:rPr lang="cs-CZ" altLang="cs-CZ" sz="1800" i="1" dirty="0" smtClean="0"/>
              <a:t>sběračem</a:t>
            </a:r>
            <a:endParaRPr lang="cs-CZ" altLang="cs-CZ" sz="1800" i="1" dirty="0"/>
          </a:p>
        </p:txBody>
      </p:sp>
      <p:pic>
        <p:nvPicPr>
          <p:cNvPr id="5" name="Picture 6" descr="http://onlinepohadky.com/wp-content/uploads/2012/12/o_clovickovi_12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301208"/>
            <a:ext cx="2154292" cy="1556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4283967" y="692696"/>
            <a:ext cx="4787007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95 % je příčinou změny klimatu lidská činnost</a:t>
            </a:r>
            <a:endParaRPr lang="cs-CZ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107504" y="188640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u="sng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SVĚT</a:t>
            </a:r>
            <a:r>
              <a:rPr lang="cs-CZ" u="sng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, KTERÝ </a:t>
            </a:r>
            <a:r>
              <a:rPr lang="cs-CZ" u="sng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CHCEME</a:t>
            </a:r>
            <a:endParaRPr lang="cs-CZ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000" dirty="0">
                <a:latin typeface="Arial" panose="020B0604020202020204" pitchFamily="34" charset="0"/>
                <a:cs typeface="Arial" panose="020B0604020202020204" pitchFamily="34" charset="0"/>
              </a:rPr>
              <a:t>http://www.mzp.cz/cz/cile_udrzitelneho_rozvoj</a:t>
            </a:r>
          </a:p>
        </p:txBody>
      </p:sp>
    </p:spTree>
    <p:extLst>
      <p:ext uri="{BB962C8B-B14F-4D97-AF65-F5344CB8AC3E}">
        <p14:creationId xmlns:p14="http://schemas.microsoft.com/office/powerpoint/2010/main" val="119781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ovéPole 1"/>
          <p:cNvSpPr txBox="1">
            <a:spLocks noChangeArrowheads="1"/>
          </p:cNvSpPr>
          <p:nvPr/>
        </p:nvSpPr>
        <p:spPr bwMode="auto">
          <a:xfrm>
            <a:off x="899592" y="844947"/>
            <a:ext cx="7560840" cy="1431925"/>
          </a:xfrm>
          <a:prstGeom prst="rect">
            <a:avLst/>
          </a:prstGeom>
          <a:solidFill>
            <a:srgbClr val="FFFFE7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planeta Země je jako životní prostředí </a:t>
            </a:r>
            <a:r>
              <a:rPr lang="cs-CZ" dirty="0" smtClean="0">
                <a:latin typeface="Arial" charset="0"/>
              </a:rPr>
              <a:t>prostorově omezená</a:t>
            </a:r>
            <a:endParaRPr lang="cs-CZ" dirty="0">
              <a:latin typeface="Arial" charset="0"/>
            </a:endParaRPr>
          </a:p>
          <a:p>
            <a:pPr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má konečný zdroj energií</a:t>
            </a:r>
          </a:p>
          <a:p>
            <a:pPr>
              <a:spcBef>
                <a:spcPts val="600"/>
              </a:spcBef>
              <a:defRPr/>
            </a:pPr>
            <a:r>
              <a:rPr lang="cs-CZ" dirty="0" smtClean="0">
                <a:latin typeface="Arial" charset="0"/>
              </a:rPr>
              <a:t>má omezené </a:t>
            </a:r>
            <a:r>
              <a:rPr lang="cs-CZ" dirty="0">
                <a:latin typeface="Arial" charset="0"/>
              </a:rPr>
              <a:t>zásoby surovin </a:t>
            </a:r>
          </a:p>
          <a:p>
            <a:pPr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trvale roste množství </a:t>
            </a:r>
            <a:r>
              <a:rPr lang="cs-CZ" dirty="0" smtClean="0">
                <a:latin typeface="Arial" charset="0"/>
              </a:rPr>
              <a:t>odpadu  </a:t>
            </a:r>
            <a:r>
              <a:rPr lang="cs-CZ" dirty="0">
                <a:latin typeface="Arial" charset="0"/>
              </a:rPr>
              <a:t>-     </a:t>
            </a:r>
            <a:r>
              <a:rPr lang="cs-CZ" dirty="0" smtClean="0">
                <a:latin typeface="Arial" charset="0"/>
              </a:rPr>
              <a:t>který nelze </a:t>
            </a:r>
            <a:r>
              <a:rPr lang="cs-CZ" dirty="0">
                <a:latin typeface="Arial" charset="0"/>
              </a:rPr>
              <a:t>technologicky zpracovat</a:t>
            </a:r>
          </a:p>
        </p:txBody>
      </p:sp>
      <p:sp>
        <p:nvSpPr>
          <p:cNvPr id="9219" name="TextovéPole 1"/>
          <p:cNvSpPr txBox="1">
            <a:spLocks noChangeArrowheads="1"/>
          </p:cNvSpPr>
          <p:nvPr/>
        </p:nvSpPr>
        <p:spPr bwMode="auto">
          <a:xfrm>
            <a:off x="1476375" y="-26988"/>
            <a:ext cx="73437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cs-CZ" altLang="cs-CZ" sz="3600" b="1"/>
              <a:t>      Životní prostředí - jeho cena</a:t>
            </a:r>
          </a:p>
        </p:txBody>
      </p:sp>
      <p:sp>
        <p:nvSpPr>
          <p:cNvPr id="9220" name="TextovéPole 5"/>
          <p:cNvSpPr txBox="1">
            <a:spLocks noChangeArrowheads="1"/>
          </p:cNvSpPr>
          <p:nvPr/>
        </p:nvSpPr>
        <p:spPr bwMode="auto">
          <a:xfrm>
            <a:off x="827584" y="3436938"/>
            <a:ext cx="4320678" cy="3232150"/>
          </a:xfrm>
          <a:prstGeom prst="rect">
            <a:avLst/>
          </a:prstGeom>
          <a:solidFill>
            <a:srgbClr val="FFFFDD"/>
          </a:solidFill>
          <a:ln>
            <a:solidFill>
              <a:schemeClr val="accent1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/>
              <a:t>Složky ŽP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i="1" dirty="0">
                <a:solidFill>
                  <a:srgbClr val="FF0000"/>
                </a:solidFill>
              </a:rPr>
              <a:t>Neživá příroda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ovzduší (atmosféra)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půda (</a:t>
            </a:r>
            <a:r>
              <a:rPr lang="cs-CZ" altLang="cs-CZ" sz="1800" dirty="0" err="1"/>
              <a:t>pedosféra</a:t>
            </a:r>
            <a:r>
              <a:rPr lang="cs-CZ" altLang="cs-CZ" sz="1800" dirty="0"/>
              <a:t>, litosféra) a krajina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voda (hydrosféra) - </a:t>
            </a:r>
            <a:r>
              <a:rPr lang="cs-CZ" altLang="cs-CZ" sz="1400" dirty="0"/>
              <a:t>70 % povrchu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i="1" dirty="0">
                <a:solidFill>
                  <a:srgbClr val="FF0000"/>
                </a:solidFill>
              </a:rPr>
              <a:t>Živá příroda (biosféra)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flóra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fauna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i="1" dirty="0">
                <a:solidFill>
                  <a:srgbClr val="FF0000"/>
                </a:solidFill>
              </a:rPr>
              <a:t>Umělé složky</a:t>
            </a:r>
            <a:endParaRPr lang="cs-CZ" altLang="cs-CZ" sz="1800" i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dirty="0" smtClean="0"/>
              <a:t>lidská obydlí = obytné </a:t>
            </a:r>
            <a:r>
              <a:rPr lang="cs-CZ" altLang="cs-CZ" sz="1400" dirty="0"/>
              <a:t>prostředí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dirty="0"/>
              <a:t>pracovní prostředí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dirty="0"/>
              <a:t>rekreační prostředí </a:t>
            </a:r>
            <a:endParaRPr lang="cs-CZ" altLang="cs-CZ" sz="1800" dirty="0"/>
          </a:p>
        </p:txBody>
      </p:sp>
      <p:pic>
        <p:nvPicPr>
          <p:cNvPr id="7175" name="Picture 7" descr="http://nd05.jxs.cz/638/588/03c3239ad8_80012311_o2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0072" y="3500438"/>
            <a:ext cx="3168352" cy="316835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6" name="TextovéPole 5"/>
          <p:cNvSpPr txBox="1"/>
          <p:nvPr/>
        </p:nvSpPr>
        <p:spPr>
          <a:xfrm>
            <a:off x="1619969" y="2565400"/>
            <a:ext cx="6048375" cy="461963"/>
          </a:xfrm>
          <a:prstGeom prst="rect">
            <a:avLst/>
          </a:prstGeom>
          <a:solidFill>
            <a:srgbClr val="CCFF99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sz="2400" b="1" i="1" dirty="0">
                <a:latin typeface="Arial" charset="0"/>
              </a:rPr>
              <a:t>nejlepší odpad je ten, který nevznikne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3059114" y="3059113"/>
            <a:ext cx="5148634" cy="3698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i="1" dirty="0"/>
              <a:t>znečišťovatel má platit předpokládané poškození ŽP</a:t>
            </a:r>
          </a:p>
        </p:txBody>
      </p:sp>
      <p:sp>
        <p:nvSpPr>
          <p:cNvPr id="2" name="Šipka dolů 1"/>
          <p:cNvSpPr/>
          <p:nvPr/>
        </p:nvSpPr>
        <p:spPr>
          <a:xfrm>
            <a:off x="3780334" y="2327910"/>
            <a:ext cx="503634" cy="23749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92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ovéPole 5"/>
          <p:cNvSpPr txBox="1">
            <a:spLocks noChangeArrowheads="1"/>
          </p:cNvSpPr>
          <p:nvPr/>
        </p:nvSpPr>
        <p:spPr bwMode="auto">
          <a:xfrm>
            <a:off x="684213" y="1052736"/>
            <a:ext cx="6696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 dirty="0">
                <a:solidFill>
                  <a:srgbClr val="009900"/>
                </a:solidFill>
              </a:rPr>
              <a:t>probíhají v přírodě milióny let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dirty="0">
              <a:solidFill>
                <a:srgbClr val="009900"/>
              </a:solidFill>
            </a:endParaRPr>
          </a:p>
        </p:txBody>
      </p:sp>
      <p:sp>
        <p:nvSpPr>
          <p:cNvPr id="10243" name="TextovéPole 6"/>
          <p:cNvSpPr txBox="1">
            <a:spLocks noChangeArrowheads="1"/>
          </p:cNvSpPr>
          <p:nvPr/>
        </p:nvSpPr>
        <p:spPr bwMode="auto">
          <a:xfrm>
            <a:off x="323850" y="600869"/>
            <a:ext cx="8712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dirty="0" err="1">
                <a:solidFill>
                  <a:srgbClr val="FF0000"/>
                </a:solidFill>
              </a:rPr>
              <a:t>r</a:t>
            </a:r>
            <a:r>
              <a:rPr lang="cs-CZ" altLang="cs-CZ" sz="2800" b="1" dirty="0" err="1">
                <a:solidFill>
                  <a:srgbClr val="FF0000"/>
                </a:solidFill>
              </a:rPr>
              <a:t>emediace</a:t>
            </a:r>
            <a:r>
              <a:rPr lang="cs-CZ" altLang="cs-CZ" sz="2000" b="1" dirty="0"/>
              <a:t> </a:t>
            </a:r>
            <a:r>
              <a:rPr lang="cs-CZ" altLang="cs-CZ" sz="1800" dirty="0"/>
              <a:t>= </a:t>
            </a:r>
            <a:r>
              <a:rPr lang="cs-CZ" altLang="cs-CZ" sz="1400" dirty="0"/>
              <a:t>navrácení k původnímu stavu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250825" y="1412776"/>
            <a:ext cx="8496300" cy="4416594"/>
          </a:xfrm>
          <a:prstGeom prst="rect">
            <a:avLst/>
          </a:prstGeom>
          <a:solidFill>
            <a:srgbClr val="FFE6CD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sz="2000" b="1" dirty="0">
                <a:latin typeface="Arial" charset="0"/>
              </a:rPr>
              <a:t>Co dává příroda ???      </a:t>
            </a:r>
            <a:r>
              <a:rPr lang="cs-CZ" sz="2000" b="1" i="1" dirty="0">
                <a:latin typeface="Arial" charset="0"/>
              </a:rPr>
              <a:t>prof. Robert </a:t>
            </a:r>
            <a:r>
              <a:rPr lang="cs-CZ" sz="2000" b="1" i="1" dirty="0" err="1">
                <a:latin typeface="Arial" charset="0"/>
              </a:rPr>
              <a:t>Constanza</a:t>
            </a:r>
            <a:r>
              <a:rPr lang="cs-CZ" sz="2000" b="1" i="1" dirty="0">
                <a:latin typeface="Arial" charset="0"/>
              </a:rPr>
              <a:t> a kol. 1997, </a:t>
            </a:r>
            <a:r>
              <a:rPr lang="cs-CZ" sz="2000" b="1" i="1" dirty="0" err="1">
                <a:latin typeface="Arial" charset="0"/>
              </a:rPr>
              <a:t>Nature</a:t>
            </a:r>
            <a:endParaRPr lang="cs-CZ" b="1" i="1" dirty="0">
              <a:latin typeface="Arial" charset="0"/>
            </a:endParaRPr>
          </a:p>
          <a:p>
            <a:pPr>
              <a:defRPr/>
            </a:pPr>
            <a:r>
              <a:rPr lang="cs-CZ" b="1" dirty="0">
                <a:latin typeface="Arial" charset="0"/>
              </a:rPr>
              <a:t>zdarma        </a:t>
            </a:r>
            <a:r>
              <a:rPr lang="cs-CZ" b="1" dirty="0" smtClean="0">
                <a:latin typeface="Arial" charset="0"/>
              </a:rPr>
              <a:t>     </a:t>
            </a:r>
            <a:r>
              <a:rPr lang="cs-CZ" b="1" dirty="0">
                <a:solidFill>
                  <a:srgbClr val="0070C0"/>
                </a:solidFill>
                <a:latin typeface="Arial" charset="0"/>
              </a:rPr>
              <a:t>vypočteno 16 - 54 biliónů dolarů ročně </a:t>
            </a:r>
            <a:r>
              <a:rPr lang="cs-CZ" dirty="0">
                <a:solidFill>
                  <a:srgbClr val="0070C0"/>
                </a:solidFill>
                <a:latin typeface="Arial" charset="0"/>
              </a:rPr>
              <a:t>(16 - 54 x 10</a:t>
            </a:r>
            <a:r>
              <a:rPr lang="cs-CZ" baseline="30000" dirty="0">
                <a:solidFill>
                  <a:srgbClr val="0070C0"/>
                </a:solidFill>
                <a:latin typeface="Arial" charset="0"/>
              </a:rPr>
              <a:t>12</a:t>
            </a:r>
            <a:r>
              <a:rPr lang="cs-CZ" dirty="0">
                <a:solidFill>
                  <a:srgbClr val="0070C0"/>
                </a:solidFill>
                <a:latin typeface="Arial" charset="0"/>
              </a:rPr>
              <a:t> dolarů)</a:t>
            </a:r>
          </a:p>
          <a:p>
            <a:pPr>
              <a:defRPr/>
            </a:pPr>
            <a:r>
              <a:rPr lang="cs-CZ" i="1" dirty="0">
                <a:latin typeface="Arial" charset="0"/>
              </a:rPr>
              <a:t>17 položek</a:t>
            </a:r>
          </a:p>
          <a:p>
            <a:pPr>
              <a:defRPr/>
            </a:pPr>
            <a:endParaRPr lang="cs-CZ" b="1" dirty="0">
              <a:latin typeface="Arial" charset="0"/>
            </a:endParaRPr>
          </a:p>
          <a:p>
            <a:pPr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stálé složení atmosféry Země</a:t>
            </a:r>
          </a:p>
          <a:p>
            <a:pPr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regulace vodních toků</a:t>
            </a:r>
          </a:p>
          <a:p>
            <a:pPr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tvorba a uchovávání půdy</a:t>
            </a:r>
          </a:p>
          <a:p>
            <a:pPr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koloběh minerálních živin</a:t>
            </a:r>
          </a:p>
          <a:p>
            <a:pPr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zpracování odpadních látek</a:t>
            </a:r>
          </a:p>
          <a:p>
            <a:pPr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opylování</a:t>
            </a:r>
          </a:p>
          <a:p>
            <a:pPr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zdroje </a:t>
            </a:r>
            <a:r>
              <a:rPr lang="cs-CZ" dirty="0" smtClean="0">
                <a:latin typeface="Arial" charset="0"/>
              </a:rPr>
              <a:t>léčiv</a:t>
            </a:r>
          </a:p>
          <a:p>
            <a:pPr>
              <a:spcBef>
                <a:spcPts val="600"/>
              </a:spcBef>
              <a:defRPr/>
            </a:pPr>
            <a:r>
              <a:rPr lang="cs-CZ" dirty="0" smtClean="0">
                <a:latin typeface="Arial" charset="0"/>
              </a:rPr>
              <a:t>zdroje potravy</a:t>
            </a:r>
            <a:endParaRPr lang="cs-CZ" dirty="0">
              <a:latin typeface="Arial" charset="0"/>
            </a:endParaRPr>
          </a:p>
          <a:p>
            <a:pPr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rekreace a kulturní požitky</a:t>
            </a:r>
          </a:p>
        </p:txBody>
      </p:sp>
      <p:pic>
        <p:nvPicPr>
          <p:cNvPr id="10245" name="Picture 13" descr="http://www.hemel.cz/files/zdrava%20priroda2%5b1%5d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494123"/>
            <a:ext cx="4559300" cy="316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Přímá spojovací šipka 18"/>
          <p:cNvCxnSpPr/>
          <p:nvPr/>
        </p:nvCxnSpPr>
        <p:spPr>
          <a:xfrm>
            <a:off x="755650" y="2348880"/>
            <a:ext cx="0" cy="2159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7" name="TextovéPole 1"/>
          <p:cNvSpPr txBox="1">
            <a:spLocks noChangeArrowheads="1"/>
          </p:cNvSpPr>
          <p:nvPr/>
        </p:nvSpPr>
        <p:spPr bwMode="auto">
          <a:xfrm>
            <a:off x="1476375" y="-26988"/>
            <a:ext cx="73437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cs-CZ" altLang="cs-CZ" sz="3600" b="1"/>
              <a:t>      Životní prostředí - jeho cena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250825" y="5805488"/>
            <a:ext cx="4681215" cy="954107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b="1" i="1" dirty="0">
                <a:latin typeface="Arial" panose="020B0604020202020204" pitchFamily="34" charset="0"/>
                <a:cs typeface="Arial" panose="020B0604020202020204" pitchFamily="34" charset="0"/>
              </a:rPr>
              <a:t>příroda lidstvo nepotřebuje</a:t>
            </a:r>
          </a:p>
          <a:p>
            <a:pPr>
              <a:defRPr/>
            </a:pPr>
            <a:r>
              <a:rPr lang="cs-CZ" b="1" i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</a:t>
            </a:r>
            <a:r>
              <a:rPr lang="cs-CZ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  <a:p>
            <a:pPr>
              <a:defRPr/>
            </a:pPr>
            <a:r>
              <a:rPr lang="cs-CZ" b="1" i="1" dirty="0">
                <a:latin typeface="Arial" panose="020B0604020202020204" pitchFamily="34" charset="0"/>
                <a:cs typeface="Arial" panose="020B0604020202020204" pitchFamily="34" charset="0"/>
              </a:rPr>
              <a:t>pro člověka je příroda nezastupitelná</a:t>
            </a:r>
          </a:p>
        </p:txBody>
      </p:sp>
    </p:spTree>
    <p:extLst>
      <p:ext uri="{BB962C8B-B14F-4D97-AF65-F5344CB8AC3E}">
        <p14:creationId xmlns:p14="http://schemas.microsoft.com/office/powerpoint/2010/main" val="303966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ovéPole 1"/>
          <p:cNvSpPr txBox="1">
            <a:spLocks noChangeArrowheads="1"/>
          </p:cNvSpPr>
          <p:nvPr/>
        </p:nvSpPr>
        <p:spPr bwMode="auto">
          <a:xfrm>
            <a:off x="311439" y="765175"/>
            <a:ext cx="8653173" cy="3077766"/>
          </a:xfrm>
          <a:prstGeom prst="rect">
            <a:avLst/>
          </a:prstGeom>
          <a:solidFill>
            <a:srgbClr val="FFFFE7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ekologických katastrofy </a:t>
            </a:r>
            <a:r>
              <a:rPr lang="cs-CZ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zaviněné</a:t>
            </a:r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 člověkem</a:t>
            </a:r>
          </a:p>
          <a:p>
            <a:pPr>
              <a:defRPr/>
            </a:pPr>
            <a:endParaRPr lang="cs-C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ničení biotopů</a:t>
            </a:r>
          </a:p>
          <a:p>
            <a:pPr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zemědělské aktivity, důlní činnost, kácení lesů, únik ropy do moře, </a:t>
            </a:r>
          </a:p>
          <a:p>
            <a:pPr>
              <a:defRPr/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   vysoušení mokřadů pro stavební místa </a:t>
            </a:r>
          </a:p>
          <a:p>
            <a:pPr>
              <a:defRPr/>
            </a:pPr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válečné konflikty</a:t>
            </a:r>
          </a:p>
          <a:p>
            <a:pPr>
              <a:defRPr/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1961 až 1975 ve Vietnamu došlo k rozptýlení 57 tisíc tun herbicidu "agent </a:t>
            </a:r>
            <a:r>
              <a:rPr lang="cs-CZ" sz="1400" dirty="0" err="1">
                <a:latin typeface="Arial" panose="020B0604020202020204" pitchFamily="34" charset="0"/>
                <a:cs typeface="Arial" panose="020B0604020202020204" pitchFamily="34" charset="0"/>
              </a:rPr>
              <a:t>orange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" a asi 20 tisíc tun jiných defoliantů,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bylo 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svrženo nejméně 170 kg dioxinu,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který již v minimálních koncentracích vyvolává genetické poruchy</a:t>
            </a:r>
          </a:p>
          <a:p>
            <a:pPr>
              <a:defRPr/>
            </a:pP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ničení vegetace ve Vietnamu</a:t>
            </a:r>
          </a:p>
          <a:p>
            <a:pPr>
              <a:defRPr/>
            </a:pPr>
            <a:endParaRPr lang="cs-C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1990 - 91 Irácká vojska úmyslně likvidovala ropné těžební věže v Kuvajtu - zapalovala ropné vrty, mraky ropných zplodin 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15 000 tun) z ropných vrtů do atmosféry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zastínily v 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celé oblasti na několik týdnů slunce</a:t>
            </a:r>
          </a:p>
        </p:txBody>
      </p:sp>
      <p:pic>
        <p:nvPicPr>
          <p:cNvPr id="8197" name="Picture 8" descr="File:Defoliation agent spraying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74084" y="3898106"/>
            <a:ext cx="2946388" cy="2248693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  <p:sp>
        <p:nvSpPr>
          <p:cNvPr id="11269" name="TextovéPole 1"/>
          <p:cNvSpPr txBox="1">
            <a:spLocks noChangeArrowheads="1"/>
          </p:cNvSpPr>
          <p:nvPr/>
        </p:nvSpPr>
        <p:spPr bwMode="auto">
          <a:xfrm>
            <a:off x="1476375" y="-26988"/>
            <a:ext cx="73437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cs-CZ" altLang="cs-CZ" sz="3600" b="1" dirty="0"/>
              <a:t>      Životní prostředí - jeho cena</a:t>
            </a:r>
          </a:p>
        </p:txBody>
      </p:sp>
      <p:sp>
        <p:nvSpPr>
          <p:cNvPr id="11270" name="AutoShape 10" descr="data:image/jpeg;base64,/9j/4AAQSkZJRgABAQAAAQABAAD/2wCEAAkGBhQSERQUExQWFBUWGBoWGBgYFhcaGBgXHRwYFxcXHBcXHCYfFx0kGhcXHy8gJCcpLCwsGh4xNTAqNSYrLCkBCQoKDgwOGg8PGiwkHCQsKSwpLCkpLCwpLCwsLCkpLCksLCkpLCwpLCkpKSkpKSksLCwpLCksKSwpKSwpLCkpLP/AABEIAKsBJwMBIgACEQEDEQH/xAAcAAABBQEBAQAAAAAAAAAAAAAEAQIDBQYABwj/xABAEAABAwIDBgQCCQIFBAMBAAABAgMRACEEEjEFBkFRYXETIoGRMqEHFEJSscHR4fAz8SNicoKSFiSiskRTgzT/xAAZAQADAQEBAAAAAAAAAAAAAAAAAQIDBAX/xAAmEQEBAAICAgMAAgEFAAAAAAAAAQIRAyESMRNBUQQi8TJhcbHR/9oADAMBAAIRAxEAPwCjxWp7mq9RvVi+fMar8WYrvcpqXKIDtqrS7Tw7S8j8RJVNEsmgUOTRTZtStPxGBwDUgVC/tZKdL/hWUxW0ypazNhYdtKelcplZIB4dOHasbyfi/j0u1byEzlHy+c0dg9qKMSReqFl1KiRNjpe/pSsBTSiCZ5fvU+VPxjSbU20EJGXU/IUA4tBgqE8pHGs2/tBQUTJN6Jb2iSBItqbcu1Gz8V2hclSQnS45GqvGtqacKo8hgxy52HWrDCYoKTmAvH62ojHuJU2TyAIPtagorHMeDM6WuPWgXwpIMHhzoXHkJcUE2SYMctDFDqfJP87UK0V5wqFzQ8VITSZaFGlNJFSmmigECZohjBqVcUwLgd6sdm4lInNprHOgVJs/ZcqgxFj68rVeISpNuVU6cfK/LYWFWicT97XpQintPBRg1TbSYSkmRp5gBRmEbJUTOmlR7QYKxaRzpBm3XytUn24AUQsJKEwbjWnu7JcCiAkkDjwpqNnLm4jvTW4MWqNzDUY0iBB7VyqQ2BDNEtLtFJkpCyaDFNuRRIequ6VMxNNFmlthnIq6w4MVnWFVo8A75RVxKNTZzCuospkikoCseduruar8Q7UuOd8x7mgnHKvaZDc9O8Shc96eldRsx7FHMpoBg1YMKpmz+9OzAkeID8RAKevMe1V2zMOXQZzQiJyi56Ve7fGdQTBhN1GQBHIcZoTZOJQCUoATxkkknv6VjZ20l/qmZ2ZCTksdRm/tM2pdosEJCwrNFj/arFTouSEm2uul9edBt7SCkqAi4m3amntQO6nWpvDWkRByn2p+CyK+OZNGYvBKEeGMyCCYnj0oVtFs7HFBvoOdS47amZGUzmmRwEfmKk2ds8qIzWi0fl1oramyyWQUpMpPy5U09bZ0kk3uT/auW3Gog1d7PwQRClAE8Jo53ZjTisypE2iYHcUHtlUmnA0di8GGlKSqFAXB5g6VXKcoM9RqI04KphoNIlVPioKmapGlZXBsYq1axPltcn5etUho/Z7hJAFCauQ0UJCh+9QF8n1q2ZHkE8aq9oYfIMw049DQkQ07FLiQFJn1FVQx+k1ysabCjZ6S7QaATbWarCqrDHu5oHIX71XKFByHpNSkioBT0qoOxM01U4biuZTaplRTRTG9au8HifLFUoovDrpykuW13FLQbCvNXVQ0qdofGe5oJdWeLbJUe5oB5uikDIg1MyKjUKkbFQdGsqqTEYwpACInj09Kz2J2yUryp0Ee/HWjmccFEgEZuPKYo8vpXirto4t1cqIVExMQOXoKiYZWkZhPK2o9qsVlSAkrOYG0CYHSePyo3DHPK20QZgzMH34io/3VvQXZmOkgLuIj3tTMfgC0fKfIox2/agsOoeMcxsFHTvp2o3auKQUQkkyqRPK9PZ2dnYfAoy3WArvYdY41bYF4J8pIX1jn0rKIQTUreJUnjTFwa1qyze0yP1otvHpBj3rGtbRIMzU52rmNzHahPhWixRRMz6UEh5BIFzGkfpVM9jZEVHh8QQbGgeK020uyQZuP5B96pFLirhW0UlICr1SgUKxh2euzVGdaegUL8T20E6UcvAlAk+lP2XZWnrVriU50zrQzyvbOOJIqfAuQaKxbMpjlQDKSDQr3GrRigEa0NtTES0epFDlhxWUACOn609/DkwDcDgKTM3ZuzM11aVLiMGlN5ogYspTASRQjkq10qugGUNetCrFGqodKJMUlQOBT01P9XvTXG4NBpWVGiAaYwJFSFNCXJolmBUDTdFNopwhGHPmH84V1Ix8Qpaoj8UzBPeqnFGdK0WMaBJqrcwc1VRFQlinLYtarL6rFKti16WjYhx9RGUgAk9LVCjEQki8zrapdq4ZLbqkpMgfLpPGg4rmbrnZm1AlMKPGj8DtYKcgH4rG3a81mctF7MXDgJExTlFxidGGKnF3vmV6menOpWsKXHchUBFpPO0/OrFt9BMDU9OPtVO8ShSr6mep/Tl6U/Qm6vcFs8NL8/IwJ58etUmNT5jBmnjaKinKSe5vQalXp2w8Zd9nJFOy01NEYYSYiacVXMszVhh8MkmCKY+fuiKkwz3PXrQi3pOMAgKtUDmzwDM2qQrvNIpRNCe0CsCFC1jXYbACbmiUJ4ipFroPdcG8tSNP2qAuSDUeamnQhawRULaIg+9c2oUQUiKQGYdQ1Bpj+JvY0I0wRoaf9VOppgSp8qEGoM8VDninldFokQKXJpzTJmpA2DRWEbBNI0+z8PJ0ovHbHzERVjh2k5ZAvUKniTpWknXaN9hU7JypqBzCxVl4pOtQqVzqasAlqKnQinqFqZNVjEVIy15hXVzDvmFdVaTtZuNyT3qBbEVK5iMpI6moF4mmg1TVV2OfygxBMWHCepqbaO0ChslIKiLADmbDsKyQ2oTJWDY6ad71nllrpphjvsEnYbhJmByPAnW1CKaU2QVJIMSJ5Vb4jaqgc1iDHE2gRHtHzoh5TaknOmAJ7iRNuOtY6bfanxeNStIhOVU3PA2ie9DtpPCR1onZpSFedMgjSJq12mynKgpgAiAB0o1s966AYJCs03M8ajx6SFkK1/LhRCMUU/DyopzDBxYUdMonv/Ip6LeruqtTVhFRKF6JYYMkA6fOuca6Ua2raBNFYQ3pjbN6PZwubpTk0Kbmv1qRKgIqVeCygmbiosOzKgaabBIEmKIQyCIpENBM05BihJU4YAa1ApujE3FRKRQAoTUzeFzWqTw6O2XhvPJ0FAVw2YeRop/ZxgRV+qARr660SpAIgCgMvh8OQRNS4swKtsfs/KkniKojPEXpkr3UyZFK2girBLQFd4YoG0KUWpWJm1TRUrIpKiwwTpHl1qyxGBUkAxrp/arrdHcp1xAeUEpQqFJk3KecDQVpN7mUsNNJsLKBMXItb51zZfytZeOPbr4uDC9ZXuvM8Q0Uqg+9BYh3gKJ2qsZyE6UAoRXVh325eWayshQ7Ti5Q5WJpi1mtWIltfmH84UlCsueYfzga6kTQ4g3NC5edHlgqVlSJJMAAXJ6UHtnNh0gqbVJVlEgwDabjjfTjU3KT2eOGWXqKXbCySEptFyq0Dp1OhtWe2jhilRBMzfp7VssMlp1JQ5lBVBSrzZgYjKE/eJsbcelZ/beyy0cigUrmQnjeZ/DvXP8kyy1f8u28OWGEync/6/wCWfUg0VgUAqhyTOlzE87VJ9TVBMWETqKJcheURlCfL1jgKvTC5IcVhEtzCTCoymdDxTNSmUoTItrPKeHyqVOFlXhwojVPHXj2qydS2hASrXjVaRtm1MwZolvEjNMZenCeNFY5oZRl+1HrSYHd594/4TS1xBOVMwCQJPSTStkm60xnn19id3NgHFPlKFJRF5Vp+9CbSwqkKUDwJH86VcYrYZw4CfL4guVpUbDlHA0GvCFRgmba1lhlcruenTy4TixmNn9vv/wAAYdsZdL1O08RFFs4DLwNObw03itnJPbbv7KSNgl2EhayFqPEpC9JIN9OVec4J2FRXsCcp2ShT7UoS0lKRmgLzHKIjjaf4a8vRsjKZJrk/jW3y3+uz+TJrHV+ikE6U9hidaLZw9EBkCutw7CpYpqWr0UaalFBztGlmtpuxukFkBRIUdOlgbAfnV1ul9HiC0HsVMqulAVACToVEXnjY8q2L+0mMKyJUlAAOUTcxoOZ4Vxcv8if6cXThJj3rdYrePc9phrOHCVzEEiDfSOcVj8XiPCWCNSLj86l27vE7iMoWo+W/rxNUrqioyTNb8OOcx/ve082U9RNidorWIJtP8FBKqTLTCK6NOUw0w1IRTTSDgKmw7RJAGpMDudKhTV/ufgg5i2AoHJ4gJIHIyBPeJrPPLxm3Rw4+WWntWz8P4DQSojKhIAPAJSABqelYD6RN50u5G29UyST8h10n2reb0bVbYw6i4JzgoCRqokGw5W414di8RA891XkcZrh4uLWTo49XG532BeSTeh3HrHpXLxJJsI5UOs3r0o489fTkqmnqpkVxVWjMrB849fwNdSM/GP5wNJU0my2XvOvDPktNFalBTYUQfJP2wIM3HHtxrR4Pdx93MtUoQolSRkyuLJvLkn7R80gT2k1d4t6B/iPhINhCkIvMRMc4FU7mwMOF5/FAXIupYJk3GselcHLhjyXdd/Bz5cE/qg2pu06hxDjTLAc0LhKlHMqZUUnhpxJBM1RbV3MJdh9/Mk5jaQAScyjmMxc961ziMqTLpSkSSRliBqfLeKiXhkOJA+sFSVixCpBGmsEDXnVceOGHqI5ebk5JZawOO2CFJUGMoQ3OYnVXQE9qqcPu8I88Dj19+Vent7BaScocWBE2UQk8InSenrUzm77Kpkk+p/Sun5MXJ4ZPNXQ20DEEwAIHvVWvDeIoyNa9TVuxhyQI7nNYdJIpn/TWGTBg8rA/Py270ryYnMLGBb2QANONbLcTaqMKp9USrw4QI1VOk8JMeg6VYnYbCbnMY4JknvATTU7Bw6wFSuFCRBUCflas87jnPFphPG7rO43ZocQo50haiVEDhJJ/EmqBOzCFAcj716AN1sPEZVHqc0++WoHt0sMbFLgI+4F+0hFPHLGKztyYnE4YzUfghI1FbZe5OHHB43HFX5iKiVuThVAwl6TyJt00jWq+TFnMapsVtYKwbDRUmULPHzZRmKQb6StVBEJMGQRWkO52HSAPAcOb4iVCUCP9N/SpndycMqD4SwYvlVA/4hMDvF6nHLHH0vO5ZM3kTFiPeo1pHMVoxuJhfuPf8j+Saed0cKB/TXbhJmfVFX8uMR41lTl5j3FEMYZMjM42Af8AMn9a0Z3Ww4BhhZPC6b2H+WB6xoaj/wCkWsp/wSVRMDLbpJHzqcuSVWE1dtnt7fVhOGIwz7RcIASAUkJFpHIQK8u2htUurKnHQpWklQ05CLR2rS4fd5ps3YBzDLGVJsdeFv3pqN0sOdWbcIQP0rDjxxwu23nrHUY5zEo+8n3qM4lH3k+4rdDdfCZT/wBqCepUJ9Rp7UmI2fgGEZl4ZppOhU4Ea8pc1/at/ljHx2whfTzHuKaXRzHvU+9O08AGlfVGm/EB1AsPMlXwq1SUBSZHlExxpmCbaZwmJcXlxZyAtjwFoQgiRmUpIEgkiDOgN70/lhfHUJcHOmlY51rt3cHs/FMhacGAJ4qlRsJvJKRmzCJ4Toatk7BwKcv/AGbdouUpN+pKb0ryw/B52BXo+F3hw7b2GaZLaG05Q45Hl4KVcgcR8RvNOf2LhHJ8TCI1sUoSkiYHxgA8qiRurggRGEPWVOfMnU1jyeOft0cWfx719l3/AN8Q+vw2VJLbZ+IEHOqAcw6DSe9efvOySSbzea3727ODJtg7D/V873pMPuzg0qn6pfXzSoA9AuQKrDKYoyu5JHnOYDj86sNk7NbdkreQ2AQLkXnl6TW6f3dwWYK+qNgzMZUwrnKLA0Ijd/CPALOCLKjIykITxN1IQSgzHsavLk3NTpOEmOW8pufjNY9zCMqhEO8wVSkRYiRWedfSSSDAnvXoju5mEUZLSkxqEKCQf9omPSKkf3PwZTAw5TAgKDvm7kKkHuRRhnMZ91XLl8nqST8jzjDOpzC/PnyNJXoGC3OwySCpCl91BPA/dH511X8sYeDYPYFKh5gDBnhNjIqQsk3J4z+9GFIB4+1Jk5E9bfoK5mgL6p2v/NKjXs+4JyWNvLdKYvB4me1WCkTEFQi+mtja49acpHcelMAU4YERmIOhhR/TWuQxBPnUZ5yY7cqOQg8iPzpfD6EUAIGh94/OlKBzPDSf7UUpnp867wOh9KABc2elUmYVwUIke/tSnBjKQCQTxgfnaincIFRKVeU5h5uN+tUu3N6EYRxKHGnSCkLzoSpSblQyyLT5ZidDR0Y9jAJQlKRokRa3yGlS/Vkxx9zWbP0k4Kb+KnuhYqZn6RcAox42U3PmSuLelLyx/Rq/i9OHTOp+VIcKnhe3GST2n+aVTo332eT/AP1Neq1D8RU7G9GCNk4nDRrAdH5xT6CxLA8sJ1N9LCD15gC0604MI0/M99ZqNvaWH4Psns6k/iqiA6g6LbP+9J/OjcLaItDgJ9f3qM4RPBETqecdQZ50WlqfuH/d+9ccB0TPqaBsLlSkEkaSeJ/Gl8uWbBJAvwvpeY/vRTmGUAYH/iT6xN7cKYywopBECfvNkX/0qgjQUGpdr7WbwpQFic+YJsQcyRmIJEjTkOBqTYe0GsWyl0JTcnyghRTlMXMCOfasd9JuJw2IYSjxgHG1ZkpS0u6iIUDIB+EzashumtbhLOHfU0ISpx3yIgDQAm4mLgHhcxIpB7ilIm6Y6kJg/Osrv1u5hn2FrdccGQBScikkCJASlsiJJJ08yoibAV2I+qIwaA7O0IWLLWlZnKQVASAQE5jxmTE1kd4l4DFICcMw00lSkpDiWSHF3T/T0FpMoPngGE1Q2psBut9XUlRUXC6HUZMoIQgKSElZCjdabgQIg+gW3cKvCKdyYpK21ICIS5KlhU5mSkcEpUozlyi0QqtjsHYWBLnhofcQsjIl1BU0VkgKLYUk/EmYLayFW+HQ01r6O8KHcuIxaVOIWVFJElSSUrAcKl3VChJ5LFrg0t/dNmtzd6m9npWl5p0l5KVpWhSQQggEEJVY3BMz6VrsZvXhXGZcxKlKCCtLQAKuYSs/bWRwEC960DW4zJSlYbwy0hEBRYSoKGQgeUmIzQsCdARxoXH7n4dsHKghS7NoQUJAkXKStaSiAbwrsJMUsuxLpc7A2gjE4dp5pZUlQ+0MpzAlKgQm1jaNLTeiFbNbzpcUVEpsmVKgA62m8mNZrJ7t7cUGleNKEMgBLSAwIQhOUyrxJcJF/LYEDtV3hN4m3nkspS5mVYKLagkmFKgqIjRBP8FG4FohSDYHS0aekkXqPDOo/p5kZ0wSlMSkHSRr7io9pPJYUkLUoKPmhKSQBpcxb96rNppxSzmYXKAYI8JxR/2nwoN57UbDQBA0/KkUhPG3sNL12E2UrKlSleYpEzI5/ZKbH505Oyo46WEGAOH3etMI14cHioGZsflB4GNKflF5MjkQP5HeqLeTeBnBrQl4kqUJA8ugtNwAb9as9kY5vFI8RpeZIsREQrWPh/CRS2BDGUnymbnQg348a6gzi0BzJnVIP2b8JI+Ht7iup7KtPilkAlKCs8gRP/kQKVBn7MHkYt7SKcePekimThHKlAHKmkcLiuigHelQbQQstqDRCVkWMwJ7wY9qmikIoALZLLyUnx1pUeEA29SBPtVgFdPlTaatcRYmTFuHU9KPQDIwivFzlxRHBMEAfPteKMzmbafzhTQDTstAcpIOoB7impYSDICQdJCRMcppSKUg0DZqmEHVKT3SDQzmx2FasMnu2j9KJB70ooPard3SwSviwmHP/wCSP0oZW4ezz/8AEZH+lMf+pq8Urvy0P5aU110J+IxRqDyv6z6vo8wJ0ZKf9LrqT8l0O5uFgwtKA6+2tUlKRiV5lAROVKySQJExpIq6xO32ESC55o0CSog8JArG7z7Oc2qto4Y5A0FoLqyWh5sufJZSlRlToLG0iCKnWPqHMqtXfo6RMJx2NQTfL4qDbiYKJ41Sbx7jONMrcO1cUEotHhl1d4EZWlAyTxi3zq32HsZWEQU/WA4ufOQXXSBIKgEhJuQIv7cKBGzloxDz7SltFcJWFBaFqKVuLQsx8QKHEpuBGSIpTU+i28keweIdccUpSyrME+RK/OoAIHnjImEpBJKp6TMFM7nY9tJ/wBlXydZMiNIC5vy71p8HsBaMyn1ArW6t1zw3F+bNJ5pkkn2ot7ZTBSQlKwReQ84SLgk/1b8ZoueujYZ7azmHIS4hSFoIUEk5YIkJMcRrzofBbxupAE5kpX4oFo8S5znymTJJvztoK9KTu0hbYWhD3mTmQRiVkXEgwp7tYiqvbu6Ljy0GPL5gQVeZOaLgyZAvwvAsKNw5pUbr7YdW8S8pJaJDrsgEqWm6I7KExeIPOtzh95GkvJUtaQvKpTkDRS1tkCwvCEZZ45a8+xm6uObEJbbUkcUZEn1Bgk+/elwOwcYh1suIVkJlaRMi3GD+B4UuxdV7CxvWwQCHEc9Cb84yCePGsXsT6VEBJD+GWuFqWlbZRnTKs4TClDSw1ExpQzOG8t23Jkn4nhAkwDBjSKp8Vu9h1Of0FSZJOd26ieE6nU0TO/ZagjbW9IeZcSWnMqgo+dJH3ijiUyApJJMiUJjSrzdjaJfx+HUlt7KMoK1EEAJbfAlQAMFS7SDF73qmxbkIJlZyA5R4p4gpiCCDYkXHGjN1t58Dg0FDgLDkxKS+oKReLojLBzWj7ROpNE1TexhXy6/jXBXWvGN6N6xZ7Z2MhayG3EBbudYn/DOR+8pJUIE/GeUkRvfrHNrBJMAlKhmVCoSCFwtzKIg2sL9q03S09xJrs38tXjmz/pSeMk4kQZhK8MhRH+5DyZ9eHvRuzfpoIdDeJaRlnKp1BUIsZV4ZzFV4gA8aJkNV6fiMMhfxIQrgcyUqtyvSYTDpbGVISgfdSMqZ/wBItVFhvpBwS1ZfEKTYStJSmT/m0HfSr9TgGv4aetEuN9HZZ7SJ+LhXUwLvXU0iFX6U1pGURJV1OvyilV+dKDxpJKVU2OE0uWuCqYITSRf9/wAqcm/711IbITHGmtvBQlBBHQz209K59hKxCrjiL356VFgdnIaBCBAJmL27CgCAaSnz1+VDp2i1myBxJX93MCrQH4Zk2IPrTCUoMi/pzpY/lqdbrXTQFRtXbqWFpSoEpIkkcL/39qMwGK8VAWEqSDoFAA9DRc0s96WqDcp61559Iu0XMG4hx1wlp1RQgJQRkhIMLVmIMmToONrV6LIrMfSDuedoYZKWyEPNq8RpSirKFcQQOcawY5UWbNjGcQHIUzisPmTdSPHAmUny50qBKsxTpYXJVPlquZ37QlSW3XFIg5FECSjgbAQL2kSLggmqJW7zS33GsUlWBxACnVZ1yjIfCSjIkBa33FLLisiSkHMYIyxVDvJsN3BPll4pzASFJMpUmTCge6SIIBEVMw0qSVu8HvkEPqbZcJbI1uB3nnWhwuKBmFlYJm5kjhlnjp868VxWMzJCcoHWj9kbz4hqEJc8iR8KgCAPx+dKY3QuM+nrrqU61n96cWWWSpMFMjMmYJTMkAwYkAjSsxht6VuOJd8EFxIyz4iwmIP2BINlE3ofau9bmJC24SkQdE3kQeJPAR6nnS0JjXomwccosImRYQCrMYNxKvtGDBPG5qwzGvJdl78vtBKIQtIgCQQYFgJB/Krb/rUeKHPDc8UeXIHz4RsRJTl1/a9VZZS1b29BxW0EtNqka+X1V5RwPOgXXswnjWD2jvdiHApJS2gDhdSpFxx6DhS7P+kBSf6rYUNCUmD/AMTM+4pa2PGxr8x5kUZhVpH2pVIsZJva1Y7Db7NNgkl93MZGZLYy/wCWQq9BPb+ErBS1EGbrubEcE2160/EarX7S8QG6iRwubcaxm8aDIURJ0mrZ7fRp1MEKQvqnMJ4XSSY7gVR4zaKFtwtaVL/yBUdNai41ePsNgMEh14IUmyk6g3HXlY2rY/8ARgREaW4D04d6xmzdrhrENu5SpIERoSOfKZmvQBv6wts5VBtyPKl0FKT3WJHsaejyv4r3dhpR8Wg/yj9KtsHunhsSnKpGVSkpWhflylRU4Cn7w/pjpeqjbO86FNAKW2XIOYNKK0jsQOUGqnDb8LabyIEkecE6ACToLm50ka0p1U90PtzAu4VwodBUASAq8Ei8HhMX6617J9HG0FvbPaUvUEoTOuRNkzztaeQFYNz6O8fjWjiF4jDrViEtuCVKGQQSkDKgj4FnTnx1PpuwMA4w34avDypCQjwwQkAACPDI8uk/ErWrxxmNVlncpqrJWHClAyRwsf2rqkS5eurRlUhJ6e1Ok3v2t+5mpSn8aeGgKlIYJPP5fvXE8JPyojIIrvDFADlEzCiO0W9xXFoyfMq408tuot+NT5RXFNADJbI+0o94/IVwatcq/C/Si1NiRXeGKNHsMI5n3H610WuYgfetRCmhBtTcv5flQEGcfkLj8JrpGt/+Rj8etEKaEgX9zXBsRx9zQA0j5zqdajeynXMOAgrH/qaODYtXHCpnT5ntS0FaVN6yu1tXbzzt5qgxm8GGaEuu+GJ1WHEie6kj2q3OCR90fyKgxOw2HU5XGW1pt5VJChzFjbWjVPpkNs7w7GxLWR7EMqSDmT5lZ0KvCkqT5kkSa8e3ycbbcZGGxiMShmS2rKoPAqWXVFxRQErOcmDJ7CvoZO6WDEf9ph7WH+C3YX6dT71ze6mDSUxhcOI0hlsRNzFraCqm4K+U1upMwCBAgEhV7TKrRxOnTrTsG9kWlSSAQQRMagyDe2or6yRu9hhph2Rro2jr06mmI2Fh0gBLDSQLgBtAAPMQLU9iPmVzGHO4vxLqEpkJF+JgaXzadKEVjPLmJTmggQRJnifn8q+qk4BsAgNoA1jKInnFL9RbGiEj/aKiSKt/Hyfhi0sueItTYShRagZ5WDKG1G0AyRm7Wp4UFhSk5QqxgkA63I58/evqktCfhHDgKIbYTHwi/TvV3tM6fKa8KpzzISpSsomAVEmOQkj1qLaWHQlxaWw54YiC4nKrQAkgWTKpj0r6zbwaBJCQCdaa5hk3EClOlb3XyEeU0uZMC5mTIi0WiDxM5vYazb67XhUfdHsKavCIEwlPsKeytfJQXlEpIv1GnaujLcyBwvc+v519VOYdOmVMQTECJtUeCwLf/wBaLgz5Re51t1NLZ7fKyXCQAD/bWpVvzxn000vP80r6vawLafhQlM8kgfhSYVlJElIk6mBQPJ8p+M34YjP4uYzdPhluBED4grNM8Iit1ubuk26pDjrwWpBClMIbBiCFBK1nymREgc9a91Vh038o9qajDJmcokWHY6ilextVtY1QtAATaAhQgaQOB5WqVWONrG5ib9/u/jVgRUa+HUilqltXfWlkiCe0ftauqxQgTNdRobf/2Q=="/>
          <p:cNvSpPr>
            <a:spLocks noChangeAspect="1" noChangeArrowheads="1"/>
          </p:cNvSpPr>
          <p:nvPr/>
        </p:nvSpPr>
        <p:spPr bwMode="auto">
          <a:xfrm>
            <a:off x="12065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11271" name="AutoShape 12" descr="data:image/jpeg;base64,/9j/4AAQSkZJRgABAQAAAQABAAD/2wCEAAkGBhQSERQUExQWFBUWGBoWGBgYFhcaGBgXHRwYFxcXHBcXHCYfFx0kGhcXHy8gJCcpLCwsGh4xNTAqNSYrLCkBCQoKDgwOGg8PGiwkHCQsKSwpLCkpLCwpLCwsLCkpLCksLCkpLCwpLCkpKSkpKSksLCwpLCksKSwpKSwpLCkpLP/AABEIAKsBJwMBIgACEQEDEQH/xAAcAAABBQEBAQAAAAAAAAAAAAAEAQIDBQYABwj/xABAEAABAwIDBgQCCQIFBAMBAAABAgMRACEEEjEFBkFRYXETIoGRMqEHFEJSscHR4fAz8SNicoKSFiSiskRTgzT/xAAZAQADAQEBAAAAAAAAAAAAAAAAAQIDBAX/xAAmEQEBAAICAgMAAgEFAAAAAAAAAQIRAyESMRNBUQQi8TJhcbHR/9oADAMBAAIRAxEAPwCjxWp7mq9RvVi+fMar8WYrvcpqXKIDtqrS7Tw7S8j8RJVNEsmgUOTRTZtStPxGBwDUgVC/tZKdL/hWUxW0ypazNhYdtKelcplZIB4dOHasbyfi/j0u1byEzlHy+c0dg9qKMSReqFl1KiRNjpe/pSsBTSiCZ5fvU+VPxjSbU20EJGXU/IUA4tBgqE8pHGs2/tBQUTJN6Jb2iSBItqbcu1Gz8V2hclSQnS45GqvGtqacKo8hgxy52HWrDCYoKTmAvH62ojHuJU2TyAIPtagorHMeDM6WuPWgXwpIMHhzoXHkJcUE2SYMctDFDqfJP87UK0V5wqFzQ8VITSZaFGlNJFSmmigECZohjBqVcUwLgd6sdm4lInNprHOgVJs/ZcqgxFj68rVeISpNuVU6cfK/LYWFWicT97XpQintPBRg1TbSYSkmRp5gBRmEbJUTOmlR7QYKxaRzpBm3XytUn24AUQsJKEwbjWnu7JcCiAkkDjwpqNnLm4jvTW4MWqNzDUY0iBB7VyqQ2BDNEtLtFJkpCyaDFNuRRIequ6VMxNNFmlthnIq6w4MVnWFVo8A75RVxKNTZzCuospkikoCseduruar8Q7UuOd8x7mgnHKvaZDc9O8Shc96eldRsx7FHMpoBg1YMKpmz+9OzAkeID8RAKevMe1V2zMOXQZzQiJyi56Ve7fGdQTBhN1GQBHIcZoTZOJQCUoATxkkknv6VjZ20l/qmZ2ZCTksdRm/tM2pdosEJCwrNFj/arFTouSEm2uul9edBt7SCkqAi4m3amntQO6nWpvDWkRByn2p+CyK+OZNGYvBKEeGMyCCYnj0oVtFs7HFBvoOdS47amZGUzmmRwEfmKk2ds8qIzWi0fl1oramyyWQUpMpPy5U09bZ0kk3uT/auW3Gog1d7PwQRClAE8Jo53ZjTisypE2iYHcUHtlUmnA0di8GGlKSqFAXB5g6VXKcoM9RqI04KphoNIlVPioKmapGlZXBsYq1axPltcn5etUho/Z7hJAFCauQ0UJCh+9QF8n1q2ZHkE8aq9oYfIMw049DQkQ07FLiQFJn1FVQx+k1ysabCjZ6S7QaATbWarCqrDHu5oHIX71XKFByHpNSkioBT0qoOxM01U4biuZTaplRTRTG9au8HifLFUoovDrpykuW13FLQbCvNXVQ0qdofGe5oJdWeLbJUe5oB5uikDIg1MyKjUKkbFQdGsqqTEYwpACInj09Kz2J2yUryp0Ee/HWjmccFEgEZuPKYo8vpXirto4t1cqIVExMQOXoKiYZWkZhPK2o9qsVlSAkrOYG0CYHSePyo3DHPK20QZgzMH34io/3VvQXZmOkgLuIj3tTMfgC0fKfIox2/agsOoeMcxsFHTvp2o3auKQUQkkyqRPK9PZ2dnYfAoy3WArvYdY41bYF4J8pIX1jn0rKIQTUreJUnjTFwa1qyze0yP1otvHpBj3rGtbRIMzU52rmNzHahPhWixRRMz6UEh5BIFzGkfpVM9jZEVHh8QQbGgeK020uyQZuP5B96pFLirhW0UlICr1SgUKxh2euzVGdaegUL8T20E6UcvAlAk+lP2XZWnrVriU50zrQzyvbOOJIqfAuQaKxbMpjlQDKSDQr3GrRigEa0NtTES0epFDlhxWUACOn609/DkwDcDgKTM3ZuzM11aVLiMGlN5ogYspTASRQjkq10qugGUNetCrFGqodKJMUlQOBT01P9XvTXG4NBpWVGiAaYwJFSFNCXJolmBUDTdFNopwhGHPmH84V1Ix8Qpaoj8UzBPeqnFGdK0WMaBJqrcwc1VRFQlinLYtarL6rFKti16WjYhx9RGUgAk9LVCjEQki8zrapdq4ZLbqkpMgfLpPGg4rmbrnZm1AlMKPGj8DtYKcgH4rG3a81mctF7MXDgJExTlFxidGGKnF3vmV6menOpWsKXHchUBFpPO0/OrFt9BMDU9OPtVO8ShSr6mep/Tl6U/Qm6vcFs8NL8/IwJ58etUmNT5jBmnjaKinKSe5vQalXp2w8Zd9nJFOy01NEYYSYiacVXMszVhh8MkmCKY+fuiKkwz3PXrQi3pOMAgKtUDmzwDM2qQrvNIpRNCe0CsCFC1jXYbACbmiUJ4ipFroPdcG8tSNP2qAuSDUeamnQhawRULaIg+9c2oUQUiKQGYdQ1Bpj+JvY0I0wRoaf9VOppgSp8qEGoM8VDninldFokQKXJpzTJmpA2DRWEbBNI0+z8PJ0ovHbHzERVjh2k5ZAvUKniTpWknXaN9hU7JypqBzCxVl4pOtQqVzqasAlqKnQinqFqZNVjEVIy15hXVzDvmFdVaTtZuNyT3qBbEVK5iMpI6moF4mmg1TVV2OfygxBMWHCepqbaO0ChslIKiLADmbDsKyQ2oTJWDY6ad71nllrpphjvsEnYbhJmByPAnW1CKaU2QVJIMSJ5Vb4jaqgc1iDHE2gRHtHzoh5TaknOmAJ7iRNuOtY6bfanxeNStIhOVU3PA2ie9DtpPCR1onZpSFedMgjSJq12mynKgpgAiAB0o1s966AYJCs03M8ajx6SFkK1/LhRCMUU/DyopzDBxYUdMonv/Ip6LeruqtTVhFRKF6JYYMkA6fOuca6Ua2raBNFYQ3pjbN6PZwubpTk0Kbmv1qRKgIqVeCygmbiosOzKgaabBIEmKIQyCIpENBM05BihJU4YAa1ApujE3FRKRQAoTUzeFzWqTw6O2XhvPJ0FAVw2YeRop/ZxgRV+qARr660SpAIgCgMvh8OQRNS4swKtsfs/KkniKojPEXpkr3UyZFK2girBLQFd4YoG0KUWpWJm1TRUrIpKiwwTpHl1qyxGBUkAxrp/arrdHcp1xAeUEpQqFJk3KecDQVpN7mUsNNJsLKBMXItb51zZfytZeOPbr4uDC9ZXuvM8Q0Uqg+9BYh3gKJ2qsZyE6UAoRXVh325eWayshQ7Ti5Q5WJpi1mtWIltfmH84UlCsueYfzga6kTQ4g3NC5edHlgqVlSJJMAAXJ6UHtnNh0gqbVJVlEgwDabjjfTjU3KT2eOGWXqKXbCySEptFyq0Dp1OhtWe2jhilRBMzfp7VssMlp1JQ5lBVBSrzZgYjKE/eJsbcelZ/beyy0cigUrmQnjeZ/DvXP8kyy1f8u28OWGEync/6/wCWfUg0VgUAqhyTOlzE87VJ9TVBMWETqKJcheURlCfL1jgKvTC5IcVhEtzCTCoymdDxTNSmUoTItrPKeHyqVOFlXhwojVPHXj2qydS2hASrXjVaRtm1MwZolvEjNMZenCeNFY5oZRl+1HrSYHd594/4TS1xBOVMwCQJPSTStkm60xnn19id3NgHFPlKFJRF5Vp+9CbSwqkKUDwJH86VcYrYZw4CfL4guVpUbDlHA0GvCFRgmba1lhlcruenTy4TixmNn9vv/wAAYdsZdL1O08RFFs4DLwNObw03itnJPbbv7KSNgl2EhayFqPEpC9JIN9OVec4J2FRXsCcp2ShT7UoS0lKRmgLzHKIjjaf4a8vRsjKZJrk/jW3y3+uz+TJrHV+ikE6U9hidaLZw9EBkCutw7CpYpqWr0UaalFBztGlmtpuxukFkBRIUdOlgbAfnV1ul9HiC0HsVMqulAVACToVEXnjY8q2L+0mMKyJUlAAOUTcxoOZ4Vxcv8if6cXThJj3rdYrePc9phrOHCVzEEiDfSOcVj8XiPCWCNSLj86l27vE7iMoWo+W/rxNUrqioyTNb8OOcx/ve082U9RNidorWIJtP8FBKqTLTCK6NOUw0w1IRTTSDgKmw7RJAGpMDudKhTV/ufgg5i2AoHJ4gJIHIyBPeJrPPLxm3Rw4+WWntWz8P4DQSojKhIAPAJSABqelYD6RN50u5G29UyST8h10n2reb0bVbYw6i4JzgoCRqokGw5W414di8RA891XkcZrh4uLWTo49XG532BeSTeh3HrHpXLxJJsI5UOs3r0o489fTkqmnqpkVxVWjMrB849fwNdSM/GP5wNJU0my2XvOvDPktNFalBTYUQfJP2wIM3HHtxrR4Pdx93MtUoQolSRkyuLJvLkn7R80gT2k1d4t6B/iPhINhCkIvMRMc4FU7mwMOF5/FAXIupYJk3GselcHLhjyXdd/Bz5cE/qg2pu06hxDjTLAc0LhKlHMqZUUnhpxJBM1RbV3MJdh9/Mk5jaQAScyjmMxc961ziMqTLpSkSSRliBqfLeKiXhkOJA+sFSVixCpBGmsEDXnVceOGHqI5ebk5JZawOO2CFJUGMoQ3OYnVXQE9qqcPu8I88Dj19+Vent7BaScocWBE2UQk8InSenrUzm77Kpkk+p/Sun5MXJ4ZPNXQ20DEEwAIHvVWvDeIoyNa9TVuxhyQI7nNYdJIpn/TWGTBg8rA/Py270ryYnMLGBb2QANONbLcTaqMKp9USrw4QI1VOk8JMeg6VYnYbCbnMY4JknvATTU7Bw6wFSuFCRBUCflas87jnPFphPG7rO43ZocQo50haiVEDhJJ/EmqBOzCFAcj716AN1sPEZVHqc0++WoHt0sMbFLgI+4F+0hFPHLGKztyYnE4YzUfghI1FbZe5OHHB43HFX5iKiVuThVAwl6TyJt00jWq+TFnMapsVtYKwbDRUmULPHzZRmKQb6StVBEJMGQRWkO52HSAPAcOb4iVCUCP9N/SpndycMqD4SwYvlVA/4hMDvF6nHLHH0vO5ZM3kTFiPeo1pHMVoxuJhfuPf8j+Saed0cKB/TXbhJmfVFX8uMR41lTl5j3FEMYZMjM42Af8AMn9a0Z3Ww4BhhZPC6b2H+WB6xoaj/wCkWsp/wSVRMDLbpJHzqcuSVWE1dtnt7fVhOGIwz7RcIASAUkJFpHIQK8u2htUurKnHQpWklQ05CLR2rS4fd5ps3YBzDLGVJsdeFv3pqN0sOdWbcIQP0rDjxxwu23nrHUY5zEo+8n3qM4lH3k+4rdDdfCZT/wBqCepUJ9Rp7UmI2fgGEZl4ZppOhU4Ea8pc1/at/ljHx2whfTzHuKaXRzHvU+9O08AGlfVGm/EB1AsPMlXwq1SUBSZHlExxpmCbaZwmJcXlxZyAtjwFoQgiRmUpIEgkiDOgN70/lhfHUJcHOmlY51rt3cHs/FMhacGAJ4qlRsJvJKRmzCJ4Toatk7BwKcv/AGbdouUpN+pKb0ryw/B52BXo+F3hw7b2GaZLaG05Q45Hl4KVcgcR8RvNOf2LhHJ8TCI1sUoSkiYHxgA8qiRurggRGEPWVOfMnU1jyeOft0cWfx719l3/AN8Q+vw2VJLbZ+IEHOqAcw6DSe9efvOySSbzea3727ODJtg7D/V873pMPuzg0qn6pfXzSoA9AuQKrDKYoyu5JHnOYDj86sNk7NbdkreQ2AQLkXnl6TW6f3dwWYK+qNgzMZUwrnKLA0Ijd/CPALOCLKjIykITxN1IQSgzHsavLk3NTpOEmOW8pufjNY9zCMqhEO8wVSkRYiRWedfSSSDAnvXoju5mEUZLSkxqEKCQf9omPSKkf3PwZTAw5TAgKDvm7kKkHuRRhnMZ91XLl8nqST8jzjDOpzC/PnyNJXoGC3OwySCpCl91BPA/dH511X8sYeDYPYFKh5gDBnhNjIqQsk3J4z+9GFIB4+1Jk5E9bfoK5mgL6p2v/NKjXs+4JyWNvLdKYvB4me1WCkTEFQi+mtja49acpHcelMAU4YERmIOhhR/TWuQxBPnUZ5yY7cqOQg8iPzpfD6EUAIGh94/OlKBzPDSf7UUpnp867wOh9KABc2elUmYVwUIke/tSnBjKQCQTxgfnaincIFRKVeU5h5uN+tUu3N6EYRxKHGnSCkLzoSpSblQyyLT5ZidDR0Y9jAJQlKRokRa3yGlS/Vkxx9zWbP0k4Kb+KnuhYqZn6RcAox42U3PmSuLelLyx/Rq/i9OHTOp+VIcKnhe3GST2n+aVTo332eT/AP1Neq1D8RU7G9GCNk4nDRrAdH5xT6CxLA8sJ1N9LCD15gC0604MI0/M99ZqNvaWH4Psns6k/iqiA6g6LbP+9J/OjcLaItDgJ9f3qM4RPBETqecdQZ50WlqfuH/d+9ccB0TPqaBsLlSkEkaSeJ/Gl8uWbBJAvwvpeY/vRTmGUAYH/iT6xN7cKYywopBECfvNkX/0qgjQUGpdr7WbwpQFic+YJsQcyRmIJEjTkOBqTYe0GsWyl0JTcnyghRTlMXMCOfasd9JuJw2IYSjxgHG1ZkpS0u6iIUDIB+EzashumtbhLOHfU0ISpx3yIgDQAm4mLgHhcxIpB7ilIm6Y6kJg/Osrv1u5hn2FrdccGQBScikkCJASlsiJJJ08yoibAV2I+qIwaA7O0IWLLWlZnKQVASAQE5jxmTE1kd4l4DFICcMw00lSkpDiWSHF3T/T0FpMoPngGE1Q2psBut9XUlRUXC6HUZMoIQgKSElZCjdabgQIg+gW3cKvCKdyYpK21ICIS5KlhU5mSkcEpUozlyi0QqtjsHYWBLnhofcQsjIl1BU0VkgKLYUk/EmYLayFW+HQ01r6O8KHcuIxaVOIWVFJElSSUrAcKl3VChJ5LFrg0t/dNmtzd6m9npWl5p0l5KVpWhSQQggEEJVY3BMz6VrsZvXhXGZcxKlKCCtLQAKuYSs/bWRwEC960DW4zJSlYbwy0hEBRYSoKGQgeUmIzQsCdARxoXH7n4dsHKghS7NoQUJAkXKStaSiAbwrsJMUsuxLpc7A2gjE4dp5pZUlQ+0MpzAlKgQm1jaNLTeiFbNbzpcUVEpsmVKgA62m8mNZrJ7t7cUGleNKEMgBLSAwIQhOUyrxJcJF/LYEDtV3hN4m3nkspS5mVYKLagkmFKgqIjRBP8FG4FohSDYHS0aekkXqPDOo/p5kZ0wSlMSkHSRr7io9pPJYUkLUoKPmhKSQBpcxb96rNppxSzmYXKAYI8JxR/2nwoN57UbDQBA0/KkUhPG3sNL12E2UrKlSleYpEzI5/ZKbH505Oyo46WEGAOH3etMI14cHioGZsflB4GNKflF5MjkQP5HeqLeTeBnBrQl4kqUJA8ugtNwAb9as9kY5vFI8RpeZIsREQrWPh/CRS2BDGUnymbnQg348a6gzi0BzJnVIP2b8JI+Ht7iup7KtPilkAlKCs8gRP/kQKVBn7MHkYt7SKcePekimThHKlAHKmkcLiuigHelQbQQstqDRCVkWMwJ7wY9qmikIoALZLLyUnx1pUeEA29SBPtVgFdPlTaatcRYmTFuHU9KPQDIwivFzlxRHBMEAfPteKMzmbafzhTQDTstAcpIOoB7impYSDICQdJCRMcppSKUg0DZqmEHVKT3SDQzmx2FasMnu2j9KJB70ooPard3SwSviwmHP/wCSP0oZW4ezz/8AEZH+lMf+pq8Urvy0P5aU110J+IxRqDyv6z6vo8wJ0ZKf9LrqT8l0O5uFgwtKA6+2tUlKRiV5lAROVKySQJExpIq6xO32ESC55o0CSog8JArG7z7Oc2qto4Y5A0FoLqyWh5sufJZSlRlToLG0iCKnWPqHMqtXfo6RMJx2NQTfL4qDbiYKJ41Sbx7jONMrcO1cUEotHhl1d4EZWlAyTxi3zq32HsZWEQU/WA4ufOQXXSBIKgEhJuQIv7cKBGzloxDz7SltFcJWFBaFqKVuLQsx8QKHEpuBGSIpTU+i28keweIdccUpSyrME+RK/OoAIHnjImEpBJKp6TMFM7nY9tJ/wBlXydZMiNIC5vy71p8HsBaMyn1ArW6t1zw3F+bNJ5pkkn2ot7ZTBSQlKwReQ84SLgk/1b8ZoueujYZ7azmHIS4hSFoIUEk5YIkJMcRrzofBbxupAE5kpX4oFo8S5znymTJJvztoK9KTu0hbYWhD3mTmQRiVkXEgwp7tYiqvbu6Ljy0GPL5gQVeZOaLgyZAvwvAsKNw5pUbr7YdW8S8pJaJDrsgEqWm6I7KExeIPOtzh95GkvJUtaQvKpTkDRS1tkCwvCEZZ45a8+xm6uObEJbbUkcUZEn1Bgk+/elwOwcYh1suIVkJlaRMi3GD+B4UuxdV7CxvWwQCHEc9Cb84yCePGsXsT6VEBJD+GWuFqWlbZRnTKs4TClDSw1ExpQzOG8t23Jkn4nhAkwDBjSKp8Vu9h1Of0FSZJOd26ieE6nU0TO/ZagjbW9IeZcSWnMqgo+dJH3ijiUyApJJMiUJjSrzdjaJfx+HUlt7KMoK1EEAJbfAlQAMFS7SDF73qmxbkIJlZyA5R4p4gpiCCDYkXHGjN1t58Dg0FDgLDkxKS+oKReLojLBzWj7ROpNE1TexhXy6/jXBXWvGN6N6xZ7Z2MhayG3EBbudYn/DOR+8pJUIE/GeUkRvfrHNrBJMAlKhmVCoSCFwtzKIg2sL9q03S09xJrs38tXjmz/pSeMk4kQZhK8MhRH+5DyZ9eHvRuzfpoIdDeJaRlnKp1BUIsZV4ZzFV4gA8aJkNV6fiMMhfxIQrgcyUqtyvSYTDpbGVISgfdSMqZ/wBItVFhvpBwS1ZfEKTYStJSmT/m0HfSr9TgGv4aetEuN9HZZ7SJ+LhXUwLvXU0iFX6U1pGURJV1OvyilV+dKDxpJKVU2OE0uWuCqYITSRf9/wAqcm/711IbITHGmtvBQlBBHQz209K59hKxCrjiL356VFgdnIaBCBAJmL27CgCAaSnz1+VDp2i1myBxJX93MCrQH4Zk2IPrTCUoMi/pzpY/lqdbrXTQFRtXbqWFpSoEpIkkcL/39qMwGK8VAWEqSDoFAA9DRc0s96WqDcp61559Iu0XMG4hx1wlp1RQgJQRkhIMLVmIMmToONrV6LIrMfSDuedoYZKWyEPNq8RpSirKFcQQOcawY5UWbNjGcQHIUzisPmTdSPHAmUny50qBKsxTpYXJVPlquZ37QlSW3XFIg5FECSjgbAQL2kSLggmqJW7zS33GsUlWBxACnVZ1yjIfCSjIkBa33FLLisiSkHMYIyxVDvJsN3BPll4pzASFJMpUmTCge6SIIBEVMw0qSVu8HvkEPqbZcJbI1uB3nnWhwuKBmFlYJm5kjhlnjp868VxWMzJCcoHWj9kbz4hqEJc8iR8KgCAPx+dKY3QuM+nrrqU61n96cWWWSpMFMjMmYJTMkAwYkAjSsxht6VuOJd8EFxIyz4iwmIP2BINlE3ofau9bmJC24SkQdE3kQeJPAR6nnS0JjXomwccosImRYQCrMYNxKvtGDBPG5qwzGvJdl78vtBKIQtIgCQQYFgJB/Krb/rUeKHPDc8UeXIHz4RsRJTl1/a9VZZS1b29BxW0EtNqka+X1V5RwPOgXXswnjWD2jvdiHApJS2gDhdSpFxx6DhS7P+kBSf6rYUNCUmD/AMTM+4pa2PGxr8x5kUZhVpH2pVIsZJva1Y7Db7NNgkl93MZGZLYy/wCWQq9BPb+ErBS1EGbrubEcE2160/EarX7S8QG6iRwubcaxm8aDIURJ0mrZ7fRp1MEKQvqnMJ4XSSY7gVR4zaKFtwtaVL/yBUdNai41ePsNgMEh14IUmyk6g3HXlY2rY/8ARgREaW4D04d6xmzdrhrENu5SpIERoSOfKZmvQBv6wts5VBtyPKl0FKT3WJHsaejyv4r3dhpR8Wg/yj9KtsHunhsSnKpGVSkpWhflylRU4Cn7w/pjpeqjbO86FNAKW2XIOYNKK0jsQOUGqnDb8LabyIEkecE6ACToLm50ka0p1U90PtzAu4VwodBUASAq8Ei8HhMX6617J9HG0FvbPaUvUEoTOuRNkzztaeQFYNz6O8fjWjiF4jDrViEtuCVKGQQSkDKgj4FnTnx1PpuwMA4w34avDypCQjwwQkAACPDI8uk/ErWrxxmNVlncpqrJWHClAyRwsf2rqkS5eurRlUhJ6e1Ok3v2t+5mpSn8aeGgKlIYJPP5fvXE8JPyojIIrvDFADlEzCiO0W9xXFoyfMq408tuot+NT5RXFNADJbI+0o94/IVwatcq/C/Si1NiRXeGKNHsMI5n3H610WuYgfetRCmhBtTcv5flQEGcfkLj8JrpGt/+Rj8etEKaEgX9zXBsRx9zQA0j5zqdajeynXMOAgrH/qaODYtXHCpnT5ntS0FaVN6yu1tXbzzt5qgxm8GGaEuu+GJ1WHEie6kj2q3OCR90fyKgxOw2HU5XGW1pt5VJChzFjbWjVPpkNs7w7GxLWR7EMqSDmT5lZ0KvCkqT5kkSa8e3ycbbcZGGxiMShmS2rKoPAqWXVFxRQErOcmDJ7CvoZO6WDEf9ph7WH+C3YX6dT71ze6mDSUxhcOI0hlsRNzFraCqm4K+U1upMwCBAgEhV7TKrRxOnTrTsG9kWlSSAQQRMagyDe2or6yRu9hhph2Rro2jr06mmI2Fh0gBLDSQLgBtAAPMQLU9iPmVzGHO4vxLqEpkJF+JgaXzadKEVjPLmJTmggQRJnifn8q+qk4BsAgNoA1jKInnFL9RbGiEj/aKiSKt/Hyfhi0sueItTYShRagZ5WDKG1G0AyRm7Wp4UFhSk5QqxgkA63I58/evqktCfhHDgKIbYTHwi/TvV3tM6fKa8KpzzISpSsomAVEmOQkj1qLaWHQlxaWw54YiC4nKrQAkgWTKpj0r6zbwaBJCQCdaa5hk3EClOlb3XyEeU0uZMC5mTIi0WiDxM5vYazb67XhUfdHsKavCIEwlPsKeytfJQXlEpIv1GnaujLcyBwvc+v519VOYdOmVMQTECJtUeCwLf/wBaLgz5Re51t1NLZ7fKyXCQAD/bWpVvzxn000vP80r6vawLafhQlM8kgfhSYVlJElIk6mBQPJ8p+M34YjP4uYzdPhluBED4grNM8Iit1ubuk26pDjrwWpBClMIbBiCFBK1nymREgc9a91Vh038o9qajDJmcokWHY6ilextVtY1QtAATaAhQgaQOB5WqVWONrG5ib9/u/jVgRUa+HUilqltXfWlkiCe0ftauqxQgTNdRobf/2Q=="/>
          <p:cNvSpPr>
            <a:spLocks noChangeAspect="1" noChangeArrowheads="1"/>
          </p:cNvSpPr>
          <p:nvPr/>
        </p:nvSpPr>
        <p:spPr bwMode="auto">
          <a:xfrm>
            <a:off x="12065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8" name="TextovéPole 7"/>
          <p:cNvSpPr txBox="1"/>
          <p:nvPr/>
        </p:nvSpPr>
        <p:spPr>
          <a:xfrm>
            <a:off x="538857" y="4941888"/>
            <a:ext cx="5041255" cy="923330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příroda lidstvo nepotřebuje</a:t>
            </a:r>
          </a:p>
          <a:p>
            <a:pPr>
              <a:defRPr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x</a:t>
            </a:r>
          </a:p>
          <a:p>
            <a:pPr>
              <a:defRPr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pro člověka je příroda nezastupitelná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5580112" y="1772816"/>
            <a:ext cx="1569660" cy="369332"/>
          </a:xfrm>
          <a:prstGeom prst="rect">
            <a:avLst/>
          </a:prstGeom>
          <a:solidFill>
            <a:srgbClr val="FFFF99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růst populace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8" descr="http://nd01.jxs.cz/469/407/09a5c64ab3_18608999_o2.jpg">
            <a:hlinkClick r:id="rId4"/>
          </p:cNvPr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413" y="798275"/>
            <a:ext cx="1800200" cy="1193527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2800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ovéPole 1"/>
          <p:cNvSpPr txBox="1">
            <a:spLocks noChangeArrowheads="1"/>
          </p:cNvSpPr>
          <p:nvPr/>
        </p:nvSpPr>
        <p:spPr bwMode="auto">
          <a:xfrm>
            <a:off x="179512" y="765175"/>
            <a:ext cx="8569077" cy="2831544"/>
          </a:xfrm>
          <a:prstGeom prst="rect">
            <a:avLst/>
          </a:prstGeom>
          <a:solidFill>
            <a:srgbClr val="FFFFE7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ekologických katastrofy </a:t>
            </a:r>
            <a:r>
              <a:rPr lang="cs-CZ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zaviněné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 člověkem</a:t>
            </a:r>
          </a:p>
          <a:p>
            <a:pPr>
              <a:defRPr/>
            </a:pP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  <a:defRPr/>
            </a:pP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ničení 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biotopů</a:t>
            </a:r>
          </a:p>
          <a:p>
            <a:pPr>
              <a:buFontTx/>
              <a:buChar char="-"/>
              <a:defRPr/>
            </a:pP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válečné 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konflikty</a:t>
            </a:r>
          </a:p>
          <a:p>
            <a:pPr>
              <a:defRPr/>
            </a:pP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  <a:defRPr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 rozvoj měst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= městské aglomerace a doprava (prach, zplodiny)</a:t>
            </a:r>
          </a:p>
          <a:p>
            <a:pPr>
              <a:defRPr/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  města zabírají půdu, znehodnocují prostředí, ovzduší,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vodu</a:t>
            </a:r>
          </a:p>
          <a:p>
            <a:pPr>
              <a:defRPr/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nadměrná produkce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odpadů         </a:t>
            </a: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není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prostor a z velké části není </a:t>
            </a: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odpad recyklovatelný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>
              <a:buFontTx/>
              <a:buChar char="-"/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dirty="0" err="1">
                <a:latin typeface="Arial" panose="020B0604020202020204" pitchFamily="34" charset="0"/>
                <a:cs typeface="Arial" panose="020B0604020202020204" pitchFamily="34" charset="0"/>
              </a:rPr>
              <a:t>introdukované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 druhy 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- králík divoký v Austrálii</a:t>
            </a:r>
          </a:p>
          <a:p>
            <a:pPr>
              <a:defRPr/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 (1859 dovezeno 24 ks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králíků pro lov       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na 200 - 300 miliónů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defRPr/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příklad ekologické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katastrofy a narušení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rovnováhy přírodního systému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1" name="Picture 4" descr="http://files.vietanhnguyen.webnode.cz/system_preview_detail_200001973-602dd61280/800px-Mumbai_Skyline1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966" y="3947748"/>
            <a:ext cx="3862760" cy="2007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107950" y="6167438"/>
            <a:ext cx="7489825" cy="6461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dirty="0">
                <a:latin typeface="Arial" charset="0"/>
              </a:rPr>
              <a:t>OSN - za posledních 50 let byly změněny ekosystémy na zemi ve větším měřítku než v jakémkoliv jiném období lidské civilizace před tím</a:t>
            </a:r>
          </a:p>
        </p:txBody>
      </p:sp>
      <p:sp>
        <p:nvSpPr>
          <p:cNvPr id="12293" name="TextovéPole 1"/>
          <p:cNvSpPr txBox="1">
            <a:spLocks noChangeArrowheads="1"/>
          </p:cNvSpPr>
          <p:nvPr/>
        </p:nvSpPr>
        <p:spPr bwMode="auto">
          <a:xfrm>
            <a:off x="1476375" y="-26988"/>
            <a:ext cx="73437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cs-CZ" altLang="cs-CZ" sz="3600" b="1" dirty="0"/>
              <a:t>      Životní prostředí - jeho cena</a:t>
            </a:r>
          </a:p>
        </p:txBody>
      </p:sp>
      <p:pic>
        <p:nvPicPr>
          <p:cNvPr id="12295" name="Picture 7" descr="https://encrypted-tbn0.gstatic.com/images?q=tbn:ANd9GcRdqyF45cZU4XqNtw8jiXi6IP-KMrjSjeC1SZ_1PugZ8UYhJZhhZw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95963" y="3501008"/>
            <a:ext cx="3168650" cy="263525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7" name="Elipsa 6"/>
          <p:cNvSpPr/>
          <p:nvPr/>
        </p:nvSpPr>
        <p:spPr>
          <a:xfrm>
            <a:off x="7668344" y="5754141"/>
            <a:ext cx="504825" cy="41116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2" name="TextovéPole 1"/>
          <p:cNvSpPr txBox="1"/>
          <p:nvPr/>
        </p:nvSpPr>
        <p:spPr>
          <a:xfrm>
            <a:off x="6300192" y="980728"/>
            <a:ext cx="1569660" cy="369332"/>
          </a:xfrm>
          <a:prstGeom prst="rect">
            <a:avLst/>
          </a:prstGeom>
          <a:solidFill>
            <a:srgbClr val="FFFF99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růst populace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Šipka doprava 3"/>
          <p:cNvSpPr/>
          <p:nvPr/>
        </p:nvSpPr>
        <p:spPr>
          <a:xfrm>
            <a:off x="2771800" y="2420888"/>
            <a:ext cx="216024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074" name="Picture 2" descr="http://epa.ohio.gov/portals/51/mswlandfill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060" y="1405027"/>
            <a:ext cx="2213205" cy="165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://www.natgeocreative.com/comp/MI/001/1246501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501007"/>
            <a:ext cx="2250427" cy="149729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Šipka doprava 2"/>
          <p:cNvSpPr/>
          <p:nvPr/>
        </p:nvSpPr>
        <p:spPr>
          <a:xfrm>
            <a:off x="3347864" y="3140968"/>
            <a:ext cx="216024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954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img.ihned.cz/attachment.php/930/28025930/ast4BCDGIKLMNOl6Qcdeqryz1STw2ARV/101011_02_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40" y="1340768"/>
            <a:ext cx="4419600" cy="243840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3" name="TextovéPole 1"/>
          <p:cNvSpPr txBox="1">
            <a:spLocks noChangeArrowheads="1"/>
          </p:cNvSpPr>
          <p:nvPr/>
        </p:nvSpPr>
        <p:spPr bwMode="auto">
          <a:xfrm>
            <a:off x="1476375" y="-26988"/>
            <a:ext cx="73437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cs-CZ" altLang="cs-CZ" sz="3600" b="1" dirty="0"/>
              <a:t>      Životní prostředí - jeho cena</a:t>
            </a:r>
          </a:p>
        </p:txBody>
      </p:sp>
      <p:pic>
        <p:nvPicPr>
          <p:cNvPr id="4098" name="Picture 2" descr="http://img.ihned.cz/attachment.php/940/28025940/iosuv458CEFGHJKMNjklPQchrx1T2ARm/101011_02_3.gif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5" y="980728"/>
            <a:ext cx="5022881" cy="483255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45771" y="4365104"/>
            <a:ext cx="3590125" cy="8925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Množství nelegálního odpadu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vyvezeného</a:t>
            </a:r>
          </a:p>
          <a:p>
            <a:pPr>
              <a:spcBef>
                <a:spcPts val="600"/>
              </a:spcBef>
            </a:pP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do přírody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přibývá </a:t>
            </a:r>
          </a:p>
          <a:p>
            <a:pPr>
              <a:spcBef>
                <a:spcPts val="600"/>
              </a:spcBef>
            </a:pPr>
            <a:r>
              <a:rPr lang="nn-NO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neidentifikovatelné </a:t>
            </a:r>
            <a:r>
              <a:rPr lang="nn-NO" sz="1400" i="1" dirty="0">
                <a:latin typeface="Arial" panose="020B0604020202020204" pitchFamily="34" charset="0"/>
                <a:cs typeface="Arial" panose="020B0604020202020204" pitchFamily="34" charset="0"/>
              </a:rPr>
              <a:t>tekutiny a </a:t>
            </a:r>
            <a:r>
              <a:rPr lang="nn-NO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elektronika</a:t>
            </a:r>
            <a:r>
              <a:rPr lang="cs-CZ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107504" y="5949280"/>
            <a:ext cx="4824536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Přibývá množství dovezeného odpadu do ČR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5139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ovéPole 1"/>
          <p:cNvSpPr txBox="1">
            <a:spLocks noChangeArrowheads="1"/>
          </p:cNvSpPr>
          <p:nvPr/>
        </p:nvSpPr>
        <p:spPr bwMode="auto">
          <a:xfrm>
            <a:off x="107504" y="836712"/>
            <a:ext cx="8497069" cy="2339102"/>
          </a:xfrm>
          <a:prstGeom prst="rect">
            <a:avLst/>
          </a:prstGeom>
          <a:solidFill>
            <a:srgbClr val="FFFFE7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ekologických katastrofy </a:t>
            </a:r>
            <a:r>
              <a:rPr lang="cs-CZ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nezaviněné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 člověkem</a:t>
            </a:r>
          </a:p>
          <a:p>
            <a:pPr>
              <a:defRPr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dirty="0" err="1">
                <a:latin typeface="Arial" panose="020B0604020202020204" pitchFamily="34" charset="0"/>
                <a:cs typeface="Arial" panose="020B0604020202020204" pitchFamily="34" charset="0"/>
              </a:rPr>
              <a:t>meterologické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(sucho, povodně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) - klimatické změny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geologické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: sesuv půdy</a:t>
            </a:r>
          </a:p>
          <a:p>
            <a:pPr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sopečná erupce</a:t>
            </a:r>
          </a:p>
          <a:p>
            <a:pPr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zemětřesení</a:t>
            </a:r>
          </a:p>
          <a:p>
            <a:pPr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tsunami</a:t>
            </a:r>
          </a:p>
        </p:txBody>
      </p:sp>
      <p:sp>
        <p:nvSpPr>
          <p:cNvPr id="13315" name="TextovéPole 3"/>
          <p:cNvSpPr txBox="1">
            <a:spLocks noChangeArrowheads="1"/>
          </p:cNvSpPr>
          <p:nvPr/>
        </p:nvSpPr>
        <p:spPr bwMode="auto">
          <a:xfrm>
            <a:off x="1692275" y="6299200"/>
            <a:ext cx="75596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 </a:t>
            </a:r>
            <a:r>
              <a:rPr lang="cs-CZ" altLang="cs-CZ" sz="1800" b="1"/>
              <a:t>environmentalistika</a:t>
            </a:r>
            <a:r>
              <a:rPr lang="cs-CZ" altLang="cs-CZ" sz="1800"/>
              <a:t> je “věda“ zabývající se životním prostředím. </a:t>
            </a:r>
          </a:p>
        </p:txBody>
      </p:sp>
      <p:sp>
        <p:nvSpPr>
          <p:cNvPr id="13316" name="AutoShape 6" descr="data:image/jpeg;base64,/9j/4AAQSkZJRgABAQAAAQABAAD/2wCEAAkGBxQTEhQUExMUFhUXFxcXFxYYFxcXGhcYFRgYFxUVFxccHCggGBolHBUUITEhJSkrLi4uGB8zODMsNygtLisBCgoKDg0OGhAQGiwkHCQsLCwsLCwsLCwsLCwsLCwsLCwsLCwsLCwsLCwsLCwsLCwsLCwsLCwsLCwsLCwsLCwsLP/AABEIAMIBAwMBIgACEQEDEQH/xAAcAAACAwEBAQEAAAAAAAAAAAAEBQIDBgABBwj/xABAEAABAwIEAwYDBgQFBAMBAAABAAIRAyEEEjFBBVFhEyIycYGhBpGxFCNCwdHwM1Jy4RUkgpLxQ2KislNjwjT/xAAYAQEBAQEBAAAAAAAAAAAAAAAAAQIDBP/EACERAQEBAAICAgIDAAAAAAAAAAABEQISITFBURNhAzJx/9oADAMBAAIRAxEAPwB5wDAgwRDgAJ9foU9xmDblDmjcDz2WJ4DxcU23cRoCOYJK1WA4w2oHDYGR5bQujlx5SxTVwjeV0FiOGtP4QE0weIDnmxtOp22smowWYSAtRqMHVwN4i6o+zrZYzhx1hLX4PotarPGiommnb8DN0NVw0KhWWLzIjXUlA00ApYoliKyKJYgCcxR7NFlq8DEAwpq1jEQGKTaSCDKa8qUwihSVb6ZRNC9iiKNNetYVaymUE2lSVcKUoLmlWMCoa5X0dUBdJqMZTQ9EAbotrwooijSRlOigG1kTRrLOBjTpACwCqdTG69biBCFxeIUUQXtGiHqYpAuxBVL6quJos4nquQGdcriMLisKRpIA8teU+SsweLfSiTABi06Tr7o/FUDlA5mQPzKHIAdJ1iNCb7Q0FYzHA34LjZcA4kX1dz2E8rLdcOxoIhfMizLEZvXQHyWh4TxaIa4zpedlW+NxscQ0GyBdhxfRe4bFh0mVc6qDpdV10AcMhMVgxEptSIJ19FZXwoiVdGPxFCD0QlWkQtVi8BISephjcKyhRCi5qIq04KjCoG7NS7JX5FIBEDhqm0KbmrxjUHrVPKrGQo1HhBQ5i7OQpho5qh7kEu0Vbn3UCVAvQENerqdVL+1UxXRDNtZE0sQkgxCtZiUD9tZWjEJA3FK1uJUwPW4pePrylDcSpdumGjy9VvqIPtl6CUwFh65Dimea9TDS9xzGSqW0ovFzPorO10UnVABz5I5B3z6r1oLep36KxjibqRAiDr9ExcG4HiAFuW4TbB4knf1Ky4bFwZvEQmQxMgRba6ziyn1V8QRtco/DcUa4Ac9isq15iJRTcWOV2xpvKjUrS9mOZQ1bBy7z3Cpo4kuaL25q6jjAHAE6iTy9Eb0p4rw+BKSXC23EWhwgG5WUxNIStyoGDlNsKORSAVEhTC8NAc12VedmUEey6rxzArC1REIBast00VGaU0EKPYt2CIVOCqITmphp2VBwB2RCpwUCUzfgSqPsDuSqBQVMSihgncl6MOVBQCVNrlc2geSIGFPJAM0lWtlXNonYLnUigg2VMVCF52ZUhRdyVHfaFy77MeS5PBpY165pzFDB6JoVQwZiL7T9VHKUXTrsa5rHOhxm0wZ0HzVnEHg+EEgbnY+SQ4osquBe0mTJGknmOu3I/JF0a50kx9OVuauOmmFBo/FPvYC9/wB7qVNvLTqq8PWjkLW/WNyiabgTztqpYIvfyuq6tS0XHtJ280SWoSuI/K6ziHWAx80ywkB0TY7dQheFYkveb6Ej3KQ1a7gesRYbeinw3Ghjgb21j29VlqVsanEgQWxfQkfuyArGJ7s8pWeGLd2xc0OLXD0nclPmV2jK5x8Tee/T5FGpdDFsnkp5ERxCgRlcBqPbmggV0nk1aApgKFMokPQ1SWSu+yogK+iAoAm4Uq4Yco9vkrGtTVLfs55KbMGTsmjArgVNCc4ByqOEKfAyrGsnYJqYzDsGeak3BHqtT9nG4Cm2iBsmmM/huHE7fNEnAkbSnGRTa1TVxn6mEPJVDh5K1OQFX06TeQTTGTHCyrBw8jRaz7OyNApBjeSdjGT+xlctX2LeS8TsvV8LNS4heYnFSYmyprvhCsdcn3W48goPROHqR5/spYKkr3tldalO2Vo1JhHYav8Av96pDQfPTmUW+toFca08OLtA5Khzkrp4g7Ihlbr5qYavidEM6kGnUzrqdt7ImlVVhaCpYugxjC0QDa8gj80Di8WTl7xGU2HKTeOYTSphxuBCVY7o2BzP5LFithwriJrQCRlDYEXNufyVmNwpFxos78HcQFN+R4FyMs6dZ9lsuDV21u0bIMxlg6HUgK8eWNWaUMHorW+aY1cC5p0JB0t8wuZRv4PZde3FjOQJgRVFhRHZ38MK1jIOhCzbGpqdHCEo2lw4ozDZIsUawAbrleTphOcIQoGmiq5cSYIjz1VTKu2X3V1EW01cxqiKpnT3VrX9B7JRINUsqkx/QKwSdGqAfs1Egok0Xz4fdTFIg3EKAK6kCUYaI/mCh2bf5lQMKhVgqqzsgV4KI5osR7Vcpdj1HsuQfn2tWuVS90DzVVZypc64uT+XQLo8gtrrL1r7hDl0BeUXa9UIbNxI0/fmpCpOhSh1XZEirAVlUe6v+EeqlRxF7JUa5Ftzc9Oi8o11NVo6OIRra8JBgq25RLa60sOO0Gq9dSDrlKxXV9HEyUxUcRg5uLR+5V/w/wASGHe4OOotN4KufUAElK6gbqudn01K1OJ+JnMh4gtIiAZuNbfNFN+LWvtaYkbaC8jZZDDvbpsp4ktAWcanJrcD8TMcSCQADqYCdYbFNfcEFfLXAHRX0cXUpxkcYU8q+oszbPAB/wC3+6Pp8P7RpLqhsCBEDUea+fYD4kIb3jveEc/4kow4Oq9mf5nC1xYz6ora4jCU2giCfXqo4egyDZ0CJP8ApavnVb4hNwcbhzJHd7vMuBgvt4pTngvF5ZbEU3m05XDYAAak7c0mlsaxr6RBgunYf3Um0p/EPUpFTxZdex8iNlb9pI2K3IxeRvUZGlT8/oiafEwyzjMbzZZ52MMeE2XjsS4f9NwPk5Xrp2aSpxtg3CFq44P/ABC3VJGY2pyd/tKm3HP5D/ap0Xuf0a1KO873KsqYhn4YSWlj3HWPkixjQRBYz/aAp1XsLZW55QrQWH8ZSqRew+ei4UDE5voVeqaZS3+cLkq7Cptl+a5XrPtdv0+BVXIdtTvBSfU7oPRBtqbz7xKza8w41ZMTYKJqXsbDRCh8qBdYKtQQypcIsVb2/wCUDQaSTAvFkRhx3SdNB6mysMe1XXttqf38lChUkqbWAtd3oi9wdgZ0HMoXCmJJ5Ei+sbeaauG9Kv3mgb/sIkVtElbVhzSNLI4VCdAeQ99FqVTE1LSpUa0Jd2mxsicEM5ha0wbjsZMAJRi8cZA6j9fyTx3CtSTETM9EkxXD3EktaSZm5jUWA9JXLlcaxOjjouSr8RjZ3S2lwx4bnqSBeGjU3N+jdL7qt9BxDhSBLhcaka/8qdlkFsx19UdTxY5rHuL2EmrYzYIzB4q4IIPdcefha4j6J2ajW4fFt6LN8Trkl0ukZnGNPxN5i+qp/wAbqawz/b/dT4y7utPTrGreX791m1YY0HZWAxm87a7W2E+ym3HXPcaItYu/VDMPctKi1p66dVnVPcLxCBIJYSLgEwPmmND4jqtA7weJ3ME9JQNCi04TMQAclWTAmxMFZplZosagB6uE+cALWxMfS8D8TtJ7zXD1lOaPxGwizx/qifcL45Vq19aTm5bGSHX8jlhc3idZpg1G5ZuIkxrYp2Tq+yP+KKTNaoJ6AFDu+MKJg98gm/diOscl8gr8RfDsrqjhBF2NEcrnLp0V3DsY8tGaq4c8zTJHMEugeinZcfXqHxLh3EQ8AnYiCr6vxDQaJNRh6Agm/TVfGMY9hdPaPzWMnLtoRI8lwqOcHNFWo4QSQHNFtSTB0vdXudK+wN+LMMW5pEanuGw5kxC9HxThzo9o5WInytdfHcPw8OJgOuCDD2EWEzp06qbszXAQ/aBmM/8At5/JJ/KX+N9iHxHS/wDlb7rl8d+21tpja5/Vcr+f9L+H9hBemL7BDP8ACY6f39VdQcOzO+3tf81RUENI8v3H70R5YgDuNVcD3QOuvKR/wg21Nf3ujMI0mADzOk3H9lWsWgxmB2m43uCrWVJkTGhPLkNubgiqtAuZUd2ZcWPzOI/lJABhCPaXbX8LhpDTJBI1GyD3E5QYEkC5dqDJIsd9vmqS40zmGsTGu3L0hU47DVRVBBlpi4uI0M9dZWpw/BS5kkCMlrxzibaf2TW8LeE4A1W5oysJDp2AtnaOosnVWnQDe6IB/ES4uJOsNAv/AHVNbiTaNJtEAhrWxeAZEkun5+yX8Hwoe19SYbeYm0aTO+6TkohtOm0jORfQX0GmiLpUgDLPTZB42k17i5oLoGpAkDfKb26WUqBe0HMIAjvOIiSQBPIfu6Wi/iz8VTaHTTipp3gDFifFvdBYfi2JbpSa5xO5YYnqPon3xfHY4fNpf/pGoNGRYaDqsrkpuItQOsyx7OWvsuHLldduMmeT1mPLj94yoNyYbf5FRq12VCWNcaTY8RYXSZAgga6nfZI/s7P5WzuKdcj5SUS3CDLINdsGIFXNaPFe0X01WfyU6QsxFP7zLDXjMQJY4GBPe70CNL7Sr38Nh1smYFwDmk5SHNjlFpKf/DMis6TXIyG1QNjVtw4bphj8S5tWNjs4hsRTLu5fvX19U7WxbJLjB1MARq9vq7mjMTR7TKItBuC0n8Jt3rbfsLU/a3Fs9nMimbOB8Z721wPdUUqFMgk1Mp7xIzNENDnNzQRYSNVe1TISsbAI/DvoDzO5RHDsDncA9tRrYnMGON4tA1TB/CmkFoqvv/Qdd9JSzib3MLWuqOdBiSBYDYdLKdsWcZfDS/Ymtoin27Wthw71Nwd3iXGATJ9AlmH+HBVuyu14IP4SD3YBIBF4kXndWZsPBzWy5M38QAZ4jTWenqqq+Cw3el8ZCM33rwG5ufegE+/qr2TAuM4ayk4tFWoSCAQGsb56sKS9pXk5XNgE6+sTDbLQ4cUWZ2vEt7UUxILzLmNIE66nUq11DCfeS2mOzIDrEZSef9lNrXiMgcdVLYLmEEREOJv5Ktlars5w/wBLr8tVs28Lw2fI1rQ6M2UOM5bQQ2dOqjxDC0WNIAAcZAmSesSeSuoyDnVCblxP9LBp1JlF8HL21mGXbg3Ohabd0Ty0TM8Ca+CHkTtBj1Acup/DZYczajZB1NOdtu9yKLo9+Ja0jM6OeZz/AKPMod3EqZJAc3Tct35d531UaeG++FN7gSRmlojnsfJFP4M0gd54Mg6MJ1tNtvyWdaLsNSeWNhhiNgVyYM4I8CG4mqBy7n6Lk8M6zHDXQYvECfX66+itP8RzDba/I/pPsgoPcN489xYx08uqYcQod+RqQJiddTE63+q9EeOz5LzRym46fNG4GqWul1haTbYWP0XrafaA5vEIFrydAYiRaBumfD8A5jHuznKGOc4AjRt8s7bixVWB8RjWOY9s1AWukhhLZAmG63BzGxG6P4V38mWQ10gk7P0LIHiBGW82lA0sZTLjDwM+UElrnGLCMokEjX8kTWxYot7lTMA6WhtE04LYJdnMWMaXm3ms7jp1E0awFZ7OydAaSC9rgHOG4B2FyOkrqGJqubTb2ncccoedXPMyPK22iWYn4hgkmpVeIgiMnXNqbhB/4lmfRAdanYm9wQAfYfMlTsYd8efTpmGhrqlgMx/8hY3Guys+F6jMj6dbVxLpzZjJHrfVI61YOpl2YghwlpFyD+IHWLx80HTrnLUgw45TaQTDhIt02801qQ54k5zJFMEgmxFg4GzRc9VL7S5rKlLtAcxGV3enSDFwQdR6dVmHPkRIJMA+U6X8r+iIwtNzXh3dgOBiReDOyzbvyvVu/iCsOwwre9IaQIqFkkNaDB38lnjXdu7EDzFOoNvVdxvir3sptNMDLJ7wzyCBoIEC1kqq4qIc5gBt4S9hjXS4667rHKNz0Pq12nxPpE//AGUHMPz2RNMWkMouMAjLUyz8/RLMNjXGYNbpGWpA6h191cccDDc1MnlUpOafYa6KL+z/AOHmObUJLKjQWnWpnbq3Tr/dHcQeO06X1bmB+7/Dbu9ed0l4WW03Fzm02EtuRUsZg+E/VHU8SHuLmEkS6SwyD92B3r/L0SFjzuwJFM2ofzN0NtTtsFwIh0ln8N85gdO2dq7+XpK7tbXcdKAhzBz3idfZQ7WGu70Ds3GC0OH8V19CTyhNTF9ZgJd3aZ71Ge9BsLEydRtzSf4icc+v4imlYjM/+H4qMTIOm9wJ5JJ8Qnvn+o6o1w9m1SvDav3gEdiIcyQ2QLeE5p9Y6K3Gunt70T3qdnCI6PNpPK6qq1u7V75EGkLszASBpYzPsuxr7YiDSs5g7wiOjjaTyujKTqhBf3g3/MNEls5u42wsYPXovcQ85cRegTmbZ0RrpU09Lqt5hz/AJxA8W/cYLf8Acva8kV4bTccwsDBN75yHWPy9UBbAe2Bysjsx3hr5a+H0We4hiHF2JBMgEiDrGT8PqQnrWRWns4+7Azz5d2I95WZxjjOJ5ZjJm4GQaDdID+H1R/l71N4vr/Vf9UV2/wB3WPbVB3xchxyXiAATI8ku4bV/gd5wkGx/F58ke2uezqxVaSHxLmwG38Jlt/O/mqRNpnFMvP3WsETZ114x7BhtarRn3jNPo7T1XUq3+ZaLT2Q7wnk7QC2ym2sfs5IrgnP/ABHCB/TDm/kopzSPdFybC/O2pXKNPQXmwuuWfLWMS2m2wJJAEiIESN7Gb7QrWm0SSBoXC4GxAm+9vog6Y8x5TbyRVCrEjmPFDZvcxOkr148UrmTP6Xbfo029TKKo8QLbg6i7SRldte4mwQopEtkO7s+UnTUbqTMLJuWg7+X+0n10Vim9FlFwJFMAxpMC9pA5eaqq8NfUBY1rG5B+ENtruSIHeN950V3Cqons3ANv93U3mT3H20OxXvE65pt7OSCZzC4yzyte83WZZWvTM47hxZE1GO2OUzCqpYaDMqnGUy02c4nkRp67qeHqHcFZsbngRVZbU+fsL2VTaJAlrgPUg+ynUqyIDiARBGnXqpuZ3RMX5G4jmFm8as5wLUxDgW94mCDzure2uO6HP1kC/soDBSbAk680Q7BuiSMvqAbdP0WXSVYzGyO810c7xPQEQqse1uXMDfeIk+d+i6jhJLQ4uLQNM2Uwb90wQ2Z1g+SbPxWHYS2jw7tHDR1atVqg9S1nZtTpYm9vDOYSo0Xc0E6i5+g1Tnh3Fycw7Nr7HUkOBMCzjNullCng3GfuabQ78IMx0YC4uj5pTiHBrjltsYK3eOMdvJvjKxdTd4Kbp8AbYjUHMJvKJ+G3N7MaZg6oTJAuacd3pETrus5Sq2Kng8e6n4TYzYwRcQfayzYsvltsxAnv6UNDmHWPnc7qGYhroLx3DFpbOc6A2m/LRIKHE3ONqYPhHdkH7vwidIRNTiRAaQypMEOyuykd6bhzXB2p2WMalOKlcy8dyz6VnCPw6AjX5pNxx/f0HiNiiaeNqEAktIcW6gZgLeLaYOyW8arAvMRYuTGuPtoH1O7V7zm96lciQP6Rex8lLHPEV5dTPfZ4hEW0JtJ5XWZq8bcScji2SCQbi1re3uqcdxFz3udNnOEiLW089ExjWneTmfGT/wDpHjMW7On4bjvK3EU5ZX+6DpeLBxGa+psYPoszxDizs7sogdpnvrMNH/590bQx7XMqhzSHOLXENMud1Fgrhp+1oFY2cD2WtssCLc5WZxbr17HxOk8u639FoKdcdsRmd/D8J8OguLxKzWLqfx9bvd5CA3VIsHcPdej3tjaNbc4sjQSadSOzJz+mujoIulWBxLQ6mC9ggXmAR5cimAd90/utMvsAfFvM3Si2kP8ANt2+5023RAY/sP4dNxz6NFo52Ov7hC4Z4OKaRcdloPI2lSGT7NdjmjP4RBMxreFFh/TNhaLCy8XUT3RGkBcsrIx9TDefyP7C9w7BBGUGR4nQSDOwWgqYNuVpeBfSbxafU+3RCVG0W3kTyED/AI3XueORRhsFuJJ5nYDcAJhS4UZ1I3gWnr7aqGG4hlBcS0zpExbr+QQvFviAOhsMHOLnbU8lNawdVq02sgZZGs6X3ibJJxbF56YztOcHuvkEOB/CY5Drbklv24l0kzPSfZWDCg3Y8Tyt+lly53ca4xLDjp87ohrgPO2nVVYXCPJEvIvzEW81HH1ix0NMwSDN9P2Uvjyss+F72DlP73XjWNGoE7fJB0scNwQr6eKB2vtvPyFvVZ1UaVRos4ub6W+YRVBjHgQQfW/rHkPmqqdSYDgAfMQfmVJuAD3QAM3yJ5RGv76LV5cvtOs+jHtGmQ5mupFp88sHc6yqaAeC3LSgS3NdxMGMwkuAnW4GyDdSqMJAeRGzrwp0+I1W6tB/pP5Fc/LpsEPJNQGs14bBGZ+Y2vlbmk2kpHxCoHgZW04k+BuXXnNymVTHMf4n1GnkSY+RkKunwoOuyo13r/ypuM/4RCwNlCE8qcPqD8JPlf6K3DcM3eCANtyk5EoHhJeJgjLv5pi3FEmIkcz7+ipqvmzWkD98l42m6/ddpyPMLF5fS6rfiaekR0kwDzygxKEruzfiB/8AFc/CvJ/hujyj6oerQeJLhHqPotntE4d3L5EFRDUZg6GeJcG8zBJ+QVeNwxYR/wBwnWfTTX9VuS2aBnuuvWPIIMn5x7q1lTukFoNrGNFV2buRUVocJxmXz3rtjKBPqg8S85HGB33uMSJiwuJkaFAYR5puDiP5gL35aajX68lQ55M9VMDxvE6hk5szYFnBr9BfxA8ilr8TJJAAmdAAL9BYBeYN5uAdUK8QUw9w14TxHs397wmxMSRYi3zTtuKH2e1Rw7+rpnyvMD2WPBVhxDtCSmE8PoVPEWF9h9Fyx9LjVUACNByXJla7PX8UqucJ0Gg0Gu5VmIpUjmz5mPm7XSb7mRa9ua8q1CXOyuEZjoB9SEPUpu5l45ON/MHYrp2c+q7JbxGI57fsKl2DnqqqZLfCZE3BFx5j8wi2PkXBHKRY+R3QxV2MeGxRJxrgABTZ5uGcn/UYMdJhQNQGzSCd72b52N1YKZOxvpY3Qe4bEuJyiDr4iAB1zaAecLypUpOOU+LSwIvvJ0VRa4SA4smxvGmk+StxFbKMtN4nV2QAgnnJJvp89kyfIqq4A7X6IKpTINwR5oujWfMU2mOsn2kwEbSdnOXLmIFw3veuXX6rF4mFbKrrTcW1VzMSLTrsT37+RRVbBNNgcpG3L0QlXBOG0jp+inmA848vILskjUtBk+Yc4/kiqHHnEQ+lh6wFoDezqAbXbAjrtKzuS8b8uqPw3CKr9csCCcxmx5QFqVYaYnEYVzf4dem/anDagvyJIMWN5QBwbTzB6KrGUewLWZ3CWh3dtYkiOcW0USA9sZuXQ2808UGDtW+CobbOurf8Tqt8dOerf2VLg+Pfh3Zi0VLRDmtMDnDgQTsisXjKVQ5mNexxkvaWNZTbyFOHuMecemil4/QEPE6TxBL2H1H0UXYQP8FbNNrnS87eXLdTfRa7UAoapw5u0t8lnFVVOHVBtPkZ/uhatMizmke3sjRTrN8NSeh/up/4lUFqlMOG8D8t1nqmAMO8tnLFwR6Hl16r2pYmR+9kd9sw7hDmZT5RHyXowVF3gqQeRj6WKZTCjEMJFoXgJhNKnB37EH2+qFq4J7dWO+U/RE8ltdpB9B7ifzVeU8kyrsuLfhb/AOoVIB0utdjUuG0CbwVXXe7Mbxcp9hKBbTk8iUiNOTJlTWuXiKIPmuI5hGNYFwHRTuxtDty83hciuy6Lk7nZLEiKgi3eer1y5dL7bnpVVtJFiBYix+a9rGaD52c2OkrlyvwBsEJdTnclG03EVHQY1+jf1K5cunH053+zhcX6/VSa0RouXLLQTGnRPuCUwcK2QP4j9uQK5crPa30YVKznYfE5nOdlpMyySctptOiUU9B5LlyzzVGswGCQJBEHlcaJzw1ohxi+Rt/RerlIs9s/8U/xR/QPq5J2+H/V+S9XKX5TkP4S8kkEkiNEfuuXK8fRPTx2pVtMrxcrVixygF4uUKHxdMch8knqiDa11y5YvtL8L8JWcHABzgOQJWopGwXLlIcPTzEUwQZAPmJUWUwIgAeQhcuT5X5dUHdKzWy5cpyTmkvHLly5udXUtAuXLlUf/9k="/>
          <p:cNvSpPr>
            <a:spLocks noChangeAspect="1" noChangeArrowheads="1"/>
          </p:cNvSpPr>
          <p:nvPr/>
        </p:nvSpPr>
        <p:spPr bwMode="auto">
          <a:xfrm>
            <a:off x="63500" y="-15398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pic>
        <p:nvPicPr>
          <p:cNvPr id="10248" name="Picture 8" descr="http://i4.mirror.co.uk/incoming/article1514311.ece/ALTERNATES/s615/£££+The+tsunami+cloud+over+Geneva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2275" y="3789363"/>
            <a:ext cx="3600450" cy="23939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0254" name="Picture 14" descr="Evropská katastof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8625" y="3789363"/>
            <a:ext cx="3502025" cy="242093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3319" name="TextovéPole 1"/>
          <p:cNvSpPr txBox="1">
            <a:spLocks noChangeArrowheads="1"/>
          </p:cNvSpPr>
          <p:nvPr/>
        </p:nvSpPr>
        <p:spPr bwMode="auto">
          <a:xfrm>
            <a:off x="1476375" y="-26988"/>
            <a:ext cx="73437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cs-CZ" altLang="cs-CZ" sz="3600" b="1" dirty="0"/>
              <a:t>      Životní prostředí - jeho cena</a:t>
            </a:r>
          </a:p>
        </p:txBody>
      </p:sp>
      <p:pic>
        <p:nvPicPr>
          <p:cNvPr id="13320" name="Picture 13" descr="http://www.tyden.cz/obrazek/4a6060c461082/ind-sucho-nat-1082202-4a60778e0acd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836613"/>
            <a:ext cx="1655763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Picture 10" descr="http://zpravodajstvi.olomouc.cz/images/clanky/17644_4_011915091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39952" y="1792012"/>
            <a:ext cx="2935350" cy="1989371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683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ovéPole 1"/>
          <p:cNvSpPr txBox="1">
            <a:spLocks noChangeArrowheads="1"/>
          </p:cNvSpPr>
          <p:nvPr/>
        </p:nvSpPr>
        <p:spPr bwMode="auto">
          <a:xfrm>
            <a:off x="155575" y="2430704"/>
            <a:ext cx="8808913" cy="2585323"/>
          </a:xfrm>
          <a:prstGeom prst="rect">
            <a:avLst/>
          </a:prstGeom>
          <a:solidFill>
            <a:srgbClr val="FFFFE7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covid-19</a:t>
            </a:r>
          </a:p>
          <a:p>
            <a:pPr>
              <a:defRPr/>
            </a:pPr>
            <a:endParaRPr lang="cs-C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v době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karantény  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je 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ekologie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pozadí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narušily se snahy tzv. „zelených opatření v rámci zlepšování životního prostředí,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snižování plastů 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v době karantény zvýšení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odpadů</a:t>
            </a:r>
          </a:p>
          <a:p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zastavením pravidelných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leteckých linek, méně aut,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omezením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výroby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 průmyslových podnicích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, omezením cestování          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pročistilo se ovzduší </a:t>
            </a:r>
          </a:p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</a:t>
            </a:r>
            <a:r>
              <a:rPr lang="cs-CZ" i="1" dirty="0" smtClean="0">
                <a:latin typeface="Arial" panose="020B0604020202020204" pitchFamily="34" charset="0"/>
                <a:cs typeface="Arial" panose="020B0604020202020204" pitchFamily="34" charset="0"/>
              </a:rPr>
              <a:t>nižší emise </a:t>
            </a:r>
            <a:r>
              <a:rPr lang="cs-CZ" i="1" dirty="0">
                <a:latin typeface="Arial" panose="020B0604020202020204" pitchFamily="34" charset="0"/>
                <a:cs typeface="Arial" panose="020B0604020202020204" pitchFamily="34" charset="0"/>
              </a:rPr>
              <a:t>skleníkových plynů </a:t>
            </a:r>
            <a:r>
              <a:rPr lang="cs-CZ" i="1" dirty="0" smtClean="0">
                <a:latin typeface="Arial" panose="020B0604020202020204" pitchFamily="34" charset="0"/>
                <a:cs typeface="Arial" panose="020B0604020202020204" pitchFamily="34" charset="0"/>
              </a:rPr>
              <a:t>celosvětově </a:t>
            </a:r>
            <a:r>
              <a:rPr lang="cs-CZ" i="1" dirty="0">
                <a:latin typeface="Arial" panose="020B0604020202020204" pitchFamily="34" charset="0"/>
                <a:cs typeface="Arial" panose="020B0604020202020204" pitchFamily="34" charset="0"/>
              </a:rPr>
              <a:t>o 6 % </a:t>
            </a:r>
            <a:endParaRPr lang="cs-CZ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16" name="AutoShape 6" descr="data:image/jpeg;base64,/9j/4AAQSkZJRgABAQAAAQABAAD/2wCEAAkGBxQTEhQUExMUFhUXFxcXFxYYFxcXGhcYFRgYFxUVFxccHCggGBolHBUUITEhJSkrLi4uGB8zODMsNygtLisBCgoKDg0OGhAQGiwkHCQsLCwsLCwsLCwsLCwsLCwsLCwsLCwsLCwsLCwsLCwsLCwsLCwsLCwsLCwsLCwsLCwsLP/AABEIAMIBAwMBIgACEQEDEQH/xAAcAAACAwEBAQEAAAAAAAAAAAAEBQIDBgABBwj/xABAEAABAwIEAwYDBgQFBAMBAAABAAIRAyEEEjFBBVFhEyIycYGhBpGxFCNCwdHwM1Jy4RUkgpLxQ2KislNjwjT/xAAYAQEBAQEBAAAAAAAAAAAAAAAAAQIDBP/EACERAQEBAAICAgIDAAAAAAAAAAABEQISITFBURNhAzJx/9oADAMBAAIRAxEAPwB5wDAgwRDgAJ9foU9xmDblDmjcDz2WJ4DxcU23cRoCOYJK1WA4w2oHDYGR5bQujlx5SxTVwjeV0FiOGtP4QE0weIDnmxtOp22smowWYSAtRqMHVwN4i6o+zrZYzhx1hLX4PotarPGiommnb8DN0NVw0KhWWLzIjXUlA00ApYoliKyKJYgCcxR7NFlq8DEAwpq1jEQGKTaSCDKa8qUwihSVb6ZRNC9iiKNNetYVaymUE2lSVcKUoLmlWMCoa5X0dUBdJqMZTQ9EAbotrwooijSRlOigG1kTRrLOBjTpACwCqdTG69biBCFxeIUUQXtGiHqYpAuxBVL6quJos4nquQGdcriMLisKRpIA8teU+SsweLfSiTABi06Tr7o/FUDlA5mQPzKHIAdJ1iNCb7Q0FYzHA34LjZcA4kX1dz2E8rLdcOxoIhfMizLEZvXQHyWh4TxaIa4zpedlW+NxscQ0GyBdhxfRe4bFh0mVc6qDpdV10AcMhMVgxEptSIJ19FZXwoiVdGPxFCD0QlWkQtVi8BISephjcKyhRCi5qIq04KjCoG7NS7JX5FIBEDhqm0KbmrxjUHrVPKrGQo1HhBQ5i7OQpho5qh7kEu0Vbn3UCVAvQENerqdVL+1UxXRDNtZE0sQkgxCtZiUD9tZWjEJA3FK1uJUwPW4pePrylDcSpdumGjy9VvqIPtl6CUwFh65Dimea9TDS9xzGSqW0ovFzPorO10UnVABz5I5B3z6r1oLep36KxjibqRAiDr9ExcG4HiAFuW4TbB4knf1Ky4bFwZvEQmQxMgRba6ziyn1V8QRtco/DcUa4Ac9isq15iJRTcWOV2xpvKjUrS9mOZQ1bBy7z3Cpo4kuaL25q6jjAHAE6iTy9Eb0p4rw+BKSXC23EWhwgG5WUxNIStyoGDlNsKORSAVEhTC8NAc12VedmUEey6rxzArC1REIBast00VGaU0EKPYt2CIVOCqITmphp2VBwB2RCpwUCUzfgSqPsDuSqBQVMSihgncl6MOVBQCVNrlc2geSIGFPJAM0lWtlXNonYLnUigg2VMVCF52ZUhRdyVHfaFy77MeS5PBpY165pzFDB6JoVQwZiL7T9VHKUXTrsa5rHOhxm0wZ0HzVnEHg+EEgbnY+SQ4osquBe0mTJGknmOu3I/JF0a50kx9OVuauOmmFBo/FPvYC9/wB7qVNvLTqq8PWjkLW/WNyiabgTztqpYIvfyuq6tS0XHtJ280SWoSuI/K6ziHWAx80ywkB0TY7dQheFYkveb6Ej3KQ1a7gesRYbeinw3Ghjgb21j29VlqVsanEgQWxfQkfuyArGJ7s8pWeGLd2xc0OLXD0nclPmV2jK5x8Tee/T5FGpdDFsnkp5ERxCgRlcBqPbmggV0nk1aApgKFMokPQ1SWSu+yogK+iAoAm4Uq4Yco9vkrGtTVLfs55KbMGTsmjArgVNCc4ByqOEKfAyrGsnYJqYzDsGeak3BHqtT9nG4Cm2iBsmmM/huHE7fNEnAkbSnGRTa1TVxn6mEPJVDh5K1OQFX06TeQTTGTHCyrBw8jRaz7OyNApBjeSdjGT+xlctX2LeS8TsvV8LNS4heYnFSYmyprvhCsdcn3W48goPROHqR5/spYKkr3tldalO2Vo1JhHYav8Av96pDQfPTmUW+toFca08OLtA5Khzkrp4g7Ihlbr5qYavidEM6kGnUzrqdt7ImlVVhaCpYugxjC0QDa8gj80Di8WTl7xGU2HKTeOYTSphxuBCVY7o2BzP5LFithwriJrQCRlDYEXNufyVmNwpFxos78HcQFN+R4FyMs6dZ9lsuDV21u0bIMxlg6HUgK8eWNWaUMHorW+aY1cC5p0JB0t8wuZRv4PZde3FjOQJgRVFhRHZ38MK1jIOhCzbGpqdHCEo2lw4ozDZIsUawAbrleTphOcIQoGmiq5cSYIjz1VTKu2X3V1EW01cxqiKpnT3VrX9B7JRINUsqkx/QKwSdGqAfs1Egok0Xz4fdTFIg3EKAK6kCUYaI/mCh2bf5lQMKhVgqqzsgV4KI5osR7Vcpdj1HsuQfn2tWuVS90DzVVZypc64uT+XQLo8gtrrL1r7hDl0BeUXa9UIbNxI0/fmpCpOhSh1XZEirAVlUe6v+EeqlRxF7JUa5Ftzc9Oi8o11NVo6OIRra8JBgq25RLa60sOO0Gq9dSDrlKxXV9HEyUxUcRg5uLR+5V/w/wASGHe4OOotN4KufUAElK6gbqudn01K1OJ+JnMh4gtIiAZuNbfNFN+LWvtaYkbaC8jZZDDvbpsp4ktAWcanJrcD8TMcSCQADqYCdYbFNfcEFfLXAHRX0cXUpxkcYU8q+oszbPAB/wC3+6Pp8P7RpLqhsCBEDUea+fYD4kIb3jveEc/4kow4Oq9mf5nC1xYz6ora4jCU2giCfXqo4egyDZ0CJP8ApavnVb4hNwcbhzJHd7vMuBgvt4pTngvF5ZbEU3m05XDYAAak7c0mlsaxr6RBgunYf3Um0p/EPUpFTxZdex8iNlb9pI2K3IxeRvUZGlT8/oiafEwyzjMbzZZ52MMeE2XjsS4f9NwPk5Xrp2aSpxtg3CFq44P/ABC3VJGY2pyd/tKm3HP5D/ap0Xuf0a1KO873KsqYhn4YSWlj3HWPkixjQRBYz/aAp1XsLZW55QrQWH8ZSqRew+ei4UDE5voVeqaZS3+cLkq7Cptl+a5XrPtdv0+BVXIdtTvBSfU7oPRBtqbz7xKza8w41ZMTYKJqXsbDRCh8qBdYKtQQypcIsVb2/wCUDQaSTAvFkRhx3SdNB6mysMe1XXttqf38lChUkqbWAtd3oi9wdgZ0HMoXCmJJ5Ei+sbeaauG9Kv3mgb/sIkVtElbVhzSNLI4VCdAeQ99FqVTE1LSpUa0Jd2mxsicEM5ha0wbjsZMAJRi8cZA6j9fyTx3CtSTETM9EkxXD3EktaSZm5jUWA9JXLlcaxOjjouSr8RjZ3S2lwx4bnqSBeGjU3N+jdL7qt9BxDhSBLhcaka/8qdlkFsx19UdTxY5rHuL2EmrYzYIzB4q4IIPdcefha4j6J2ajW4fFt6LN8Trkl0ukZnGNPxN5i+qp/wAbqawz/b/dT4y7utPTrGreX791m1YY0HZWAxm87a7W2E+ym3HXPcaItYu/VDMPctKi1p66dVnVPcLxCBIJYSLgEwPmmND4jqtA7weJ3ME9JQNCi04TMQAclWTAmxMFZplZosagB6uE+cALWxMfS8D8TtJ7zXD1lOaPxGwizx/qifcL45Vq19aTm5bGSHX8jlhc3idZpg1G5ZuIkxrYp2Tq+yP+KKTNaoJ6AFDu+MKJg98gm/diOscl8gr8RfDsrqjhBF2NEcrnLp0V3DsY8tGaq4c8zTJHMEugeinZcfXqHxLh3EQ8AnYiCr6vxDQaJNRh6Agm/TVfGMY9hdPaPzWMnLtoRI8lwqOcHNFWo4QSQHNFtSTB0vdXudK+wN+LMMW5pEanuGw5kxC9HxThzo9o5WInytdfHcPw8OJgOuCDD2EWEzp06qbszXAQ/aBmM/8At5/JJ/KX+N9iHxHS/wDlb7rl8d+21tpja5/Vcr+f9L+H9hBemL7BDP8ACY6f39VdQcOzO+3tf81RUENI8v3H70R5YgDuNVcD3QOuvKR/wg21Nf3ujMI0mADzOk3H9lWsWgxmB2m43uCrWVJkTGhPLkNubgiqtAuZUd2ZcWPzOI/lJABhCPaXbX8LhpDTJBI1GyD3E5QYEkC5dqDJIsd9vmqS40zmGsTGu3L0hU47DVRVBBlpi4uI0M9dZWpw/BS5kkCMlrxzibaf2TW8LeE4A1W5oysJDp2AtnaOosnVWnQDe6IB/ES4uJOsNAv/AHVNbiTaNJtEAhrWxeAZEkun5+yX8Hwoe19SYbeYm0aTO+6TkohtOm0jORfQX0GmiLpUgDLPTZB42k17i5oLoGpAkDfKb26WUqBe0HMIAjvOIiSQBPIfu6Wi/iz8VTaHTTipp3gDFifFvdBYfi2JbpSa5xO5YYnqPon3xfHY4fNpf/pGoNGRYaDqsrkpuItQOsyx7OWvsuHLldduMmeT1mPLj94yoNyYbf5FRq12VCWNcaTY8RYXSZAgga6nfZI/s7P5WzuKdcj5SUS3CDLINdsGIFXNaPFe0X01WfyU6QsxFP7zLDXjMQJY4GBPe70CNL7Sr38Nh1smYFwDmk5SHNjlFpKf/DMis6TXIyG1QNjVtw4bphj8S5tWNjs4hsRTLu5fvX19U7WxbJLjB1MARq9vq7mjMTR7TKItBuC0n8Jt3rbfsLU/a3Fs9nMimbOB8Z721wPdUUqFMgk1Mp7xIzNENDnNzQRYSNVe1TISsbAI/DvoDzO5RHDsDncA9tRrYnMGON4tA1TB/CmkFoqvv/Qdd9JSzib3MLWuqOdBiSBYDYdLKdsWcZfDS/Ymtoin27Wthw71Nwd3iXGATJ9AlmH+HBVuyu14IP4SD3YBIBF4kXndWZsPBzWy5M38QAZ4jTWenqqq+Cw3el8ZCM33rwG5ufegE+/qr2TAuM4ayk4tFWoSCAQGsb56sKS9pXk5XNgE6+sTDbLQ4cUWZ2vEt7UUxILzLmNIE66nUq11DCfeS2mOzIDrEZSef9lNrXiMgcdVLYLmEEREOJv5Ktlars5w/wBLr8tVs28Lw2fI1rQ6M2UOM5bQQ2dOqjxDC0WNIAAcZAmSesSeSuoyDnVCblxP9LBp1JlF8HL21mGXbg3Ohabd0Ty0TM8Ca+CHkTtBj1Acup/DZYczajZB1NOdtu9yKLo9+Ja0jM6OeZz/AKPMod3EqZJAc3Tct35d531UaeG++FN7gSRmlojnsfJFP4M0gd54Mg6MJ1tNtvyWdaLsNSeWNhhiNgVyYM4I8CG4mqBy7n6Lk8M6zHDXQYvECfX66+itP8RzDba/I/pPsgoPcN489xYx08uqYcQod+RqQJiddTE63+q9EeOz5LzRym46fNG4GqWul1haTbYWP0XrafaA5vEIFrydAYiRaBumfD8A5jHuznKGOc4AjRt8s7bixVWB8RjWOY9s1AWukhhLZAmG63BzGxG6P4V38mWQ10gk7P0LIHiBGW82lA0sZTLjDwM+UElrnGLCMokEjX8kTWxYot7lTMA6WhtE04LYJdnMWMaXm3ms7jp1E0awFZ7OydAaSC9rgHOG4B2FyOkrqGJqubTb2ncccoedXPMyPK22iWYn4hgkmpVeIgiMnXNqbhB/4lmfRAdanYm9wQAfYfMlTsYd8efTpmGhrqlgMx/8hY3Guys+F6jMj6dbVxLpzZjJHrfVI61YOpl2YghwlpFyD+IHWLx80HTrnLUgw45TaQTDhIt02801qQ54k5zJFMEgmxFg4GzRc9VL7S5rKlLtAcxGV3enSDFwQdR6dVmHPkRIJMA+U6X8r+iIwtNzXh3dgOBiReDOyzbvyvVu/iCsOwwre9IaQIqFkkNaDB38lnjXdu7EDzFOoNvVdxvir3sptNMDLJ7wzyCBoIEC1kqq4qIc5gBt4S9hjXS4667rHKNz0Pq12nxPpE//AGUHMPz2RNMWkMouMAjLUyz8/RLMNjXGYNbpGWpA6h191cccDDc1MnlUpOafYa6KL+z/AOHmObUJLKjQWnWpnbq3Tr/dHcQeO06X1bmB+7/Dbu9ed0l4WW03Fzm02EtuRUsZg+E/VHU8SHuLmEkS6SwyD92B3r/L0SFjzuwJFM2ofzN0NtTtsFwIh0ln8N85gdO2dq7+XpK7tbXcdKAhzBz3idfZQ7WGu70Ds3GC0OH8V19CTyhNTF9ZgJd3aZ71Ge9BsLEydRtzSf4icc+v4imlYjM/+H4qMTIOm9wJ5JJ8Qnvn+o6o1w9m1SvDav3gEdiIcyQ2QLeE5p9Y6K3Gunt70T3qdnCI6PNpPK6qq1u7V75EGkLszASBpYzPsuxr7YiDSs5g7wiOjjaTyujKTqhBf3g3/MNEls5u42wsYPXovcQ85cRegTmbZ0RrpU09Lqt5hz/AJxA8W/cYLf8Acva8kV4bTccwsDBN75yHWPy9UBbAe2Bysjsx3hr5a+H0We4hiHF2JBMgEiDrGT8PqQnrWRWns4+7Azz5d2I95WZxjjOJ5ZjJm4GQaDdID+H1R/l71N4vr/Vf9UV2/wB3WPbVB3xchxyXiAATI8ku4bV/gd5wkGx/F58ke2uezqxVaSHxLmwG38Jlt/O/mqRNpnFMvP3WsETZ114x7BhtarRn3jNPo7T1XUq3+ZaLT2Q7wnk7QC2ym2sfs5IrgnP/ABHCB/TDm/kopzSPdFybC/O2pXKNPQXmwuuWfLWMS2m2wJJAEiIESN7Gb7QrWm0SSBoXC4GxAm+9vog6Y8x5TbyRVCrEjmPFDZvcxOkr148UrmTP6Xbfo029TKKo8QLbg6i7SRldte4mwQopEtkO7s+UnTUbqTMLJuWg7+X+0n10Vim9FlFwJFMAxpMC9pA5eaqq8NfUBY1rG5B+ENtruSIHeN950V3Cqons3ANv93U3mT3H20OxXvE65pt7OSCZzC4yzyte83WZZWvTM47hxZE1GO2OUzCqpYaDMqnGUy02c4nkRp67qeHqHcFZsbngRVZbU+fsL2VTaJAlrgPUg+ynUqyIDiARBGnXqpuZ3RMX5G4jmFm8as5wLUxDgW94mCDzure2uO6HP1kC/soDBSbAk680Q7BuiSMvqAbdP0WXSVYzGyO810c7xPQEQqse1uXMDfeIk+d+i6jhJLQ4uLQNM2Uwb90wQ2Z1g+SbPxWHYS2jw7tHDR1atVqg9S1nZtTpYm9vDOYSo0Xc0E6i5+g1Tnh3Fycw7Nr7HUkOBMCzjNullCng3GfuabQ78IMx0YC4uj5pTiHBrjltsYK3eOMdvJvjKxdTd4Kbp8AbYjUHMJvKJ+G3N7MaZg6oTJAuacd3pETrus5Sq2Kng8e6n4TYzYwRcQfayzYsvltsxAnv6UNDmHWPnc7qGYhroLx3DFpbOc6A2m/LRIKHE3ONqYPhHdkH7vwidIRNTiRAaQypMEOyuykd6bhzXB2p2WMalOKlcy8dyz6VnCPw6AjX5pNxx/f0HiNiiaeNqEAktIcW6gZgLeLaYOyW8arAvMRYuTGuPtoH1O7V7zm96lciQP6Rex8lLHPEV5dTPfZ4hEW0JtJ5XWZq8bcScji2SCQbi1re3uqcdxFz3udNnOEiLW089ExjWneTmfGT/wDpHjMW7On4bjvK3EU5ZX+6DpeLBxGa+psYPoszxDizs7sogdpnvrMNH/590bQx7XMqhzSHOLXENMud1Fgrhp+1oFY2cD2WtssCLc5WZxbr17HxOk8u639FoKdcdsRmd/D8J8OguLxKzWLqfx9bvd5CA3VIsHcPdej3tjaNbc4sjQSadSOzJz+mujoIulWBxLQ6mC9ggXmAR5cimAd90/utMvsAfFvM3Si2kP8ANt2+5023RAY/sP4dNxz6NFo52Ov7hC4Z4OKaRcdloPI2lSGT7NdjmjP4RBMxreFFh/TNhaLCy8XUT3RGkBcsrIx9TDefyP7C9w7BBGUGR4nQSDOwWgqYNuVpeBfSbxafU+3RCVG0W3kTyED/AI3XueORRhsFuJJ5nYDcAJhS4UZ1I3gWnr7aqGG4hlBcS0zpExbr+QQvFviAOhsMHOLnbU8lNawdVq02sgZZGs6X3ibJJxbF56YztOcHuvkEOB/CY5Drbklv24l0kzPSfZWDCg3Y8Tyt+lly53ca4xLDjp87ohrgPO2nVVYXCPJEvIvzEW81HH1ix0NMwSDN9P2Uvjyss+F72DlP73XjWNGoE7fJB0scNwQr6eKB2vtvPyFvVZ1UaVRos4ub6W+YRVBjHgQQfW/rHkPmqqdSYDgAfMQfmVJuAD3QAM3yJ5RGv76LV5cvtOs+jHtGmQ5mupFp88sHc6yqaAeC3LSgS3NdxMGMwkuAnW4GyDdSqMJAeRGzrwp0+I1W6tB/pP5Fc/LpsEPJNQGs14bBGZ+Y2vlbmk2kpHxCoHgZW04k+BuXXnNymVTHMf4n1GnkSY+RkKunwoOuyo13r/ypuM/4RCwNlCE8qcPqD8JPlf6K3DcM3eCANtyk5EoHhJeJgjLv5pi3FEmIkcz7+ipqvmzWkD98l42m6/ddpyPMLF5fS6rfiaekR0kwDzygxKEruzfiB/8AFc/CvJ/hujyj6oerQeJLhHqPotntE4d3L5EFRDUZg6GeJcG8zBJ+QVeNwxYR/wBwnWfTTX9VuS2aBnuuvWPIIMn5x7q1lTukFoNrGNFV2buRUVocJxmXz3rtjKBPqg8S85HGB33uMSJiwuJkaFAYR5puDiP5gL35aajX68lQ55M9VMDxvE6hk5szYFnBr9BfxA8ilr8TJJAAmdAAL9BYBeYN5uAdUK8QUw9w14TxHs397wmxMSRYi3zTtuKH2e1Rw7+rpnyvMD2WPBVhxDtCSmE8PoVPEWF9h9Fyx9LjVUACNByXJla7PX8UqucJ0Gg0Gu5VmIpUjmz5mPm7XSb7mRa9ua8q1CXOyuEZjoB9SEPUpu5l45ON/MHYrp2c+q7JbxGI57fsKl2DnqqqZLfCZE3BFx5j8wi2PkXBHKRY+R3QxV2MeGxRJxrgABTZ5uGcn/UYMdJhQNQGzSCd72b52N1YKZOxvpY3Qe4bEuJyiDr4iAB1zaAecLypUpOOU+LSwIvvJ0VRa4SA4smxvGmk+StxFbKMtN4nV2QAgnnJJvp89kyfIqq4A7X6IKpTINwR5oujWfMU2mOsn2kwEbSdnOXLmIFw3veuXX6rF4mFbKrrTcW1VzMSLTrsT37+RRVbBNNgcpG3L0QlXBOG0jp+inmA848vILskjUtBk+Yc4/kiqHHnEQ+lh6wFoDezqAbXbAjrtKzuS8b8uqPw3CKr9csCCcxmx5QFqVYaYnEYVzf4dem/anDagvyJIMWN5QBwbTzB6KrGUewLWZ3CWh3dtYkiOcW0USA9sZuXQ2808UGDtW+CobbOurf8Tqt8dOerf2VLg+Pfh3Zi0VLRDmtMDnDgQTsisXjKVQ5mNexxkvaWNZTbyFOHuMecemil4/QEPE6TxBL2H1H0UXYQP8FbNNrnS87eXLdTfRa7UAoapw5u0t8lnFVVOHVBtPkZ/uhatMizmke3sjRTrN8NSeh/up/4lUFqlMOG8D8t1nqmAMO8tnLFwR6Hl16r2pYmR+9kd9sw7hDmZT5RHyXowVF3gqQeRj6WKZTCjEMJFoXgJhNKnB37EH2+qFq4J7dWO+U/RE8ltdpB9B7ifzVeU8kyrsuLfhb/AOoVIB0utdjUuG0CbwVXXe7Mbxcp9hKBbTk8iUiNOTJlTWuXiKIPmuI5hGNYFwHRTuxtDty83hciuy6Lk7nZLEiKgi3eer1y5dL7bnpVVtJFiBYix+a9rGaD52c2OkrlyvwBsEJdTnclG03EVHQY1+jf1K5cunH053+zhcX6/VSa0RouXLLQTGnRPuCUwcK2QP4j9uQK5crPa30YVKznYfE5nOdlpMyySctptOiUU9B5LlyzzVGswGCQJBEHlcaJzw1ohxi+Rt/RerlIs9s/8U/xR/QPq5J2+H/V+S9XKX5TkP4S8kkEkiNEfuuXK8fRPTx2pVtMrxcrVixygF4uUKHxdMch8knqiDa11y5YvtL8L8JWcHABzgOQJWopGwXLlIcPTzEUwQZAPmJUWUwIgAeQhcuT5X5dUHdKzWy5cpyTmkvHLly5udXUtAuXLlUf/9k="/>
          <p:cNvSpPr>
            <a:spLocks noChangeAspect="1" noChangeArrowheads="1"/>
          </p:cNvSpPr>
          <p:nvPr/>
        </p:nvSpPr>
        <p:spPr bwMode="auto">
          <a:xfrm>
            <a:off x="63500" y="-15398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13319" name="TextovéPole 1"/>
          <p:cNvSpPr txBox="1">
            <a:spLocks noChangeArrowheads="1"/>
          </p:cNvSpPr>
          <p:nvPr/>
        </p:nvSpPr>
        <p:spPr bwMode="auto">
          <a:xfrm>
            <a:off x="539553" y="-26988"/>
            <a:ext cx="82805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cs-CZ" altLang="cs-CZ" sz="3600" b="1" dirty="0"/>
              <a:t>      Životní prostředí </a:t>
            </a:r>
            <a:r>
              <a:rPr lang="cs-CZ" altLang="cs-CZ" sz="3600" b="1" dirty="0" smtClean="0"/>
              <a:t>-vliv pandemie</a:t>
            </a:r>
            <a:endParaRPr lang="cs-CZ" altLang="cs-CZ" sz="3600" b="1" dirty="0"/>
          </a:p>
        </p:txBody>
      </p:sp>
      <p:pic>
        <p:nvPicPr>
          <p:cNvPr id="1026" name="Picture 2" descr="Nový koronavirus je v Česku. Jak snížit riziko nákazy? Nabízíme ...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820688"/>
            <a:ext cx="284797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Šipka doprava 1"/>
          <p:cNvSpPr/>
          <p:nvPr/>
        </p:nvSpPr>
        <p:spPr>
          <a:xfrm>
            <a:off x="3851920" y="3717195"/>
            <a:ext cx="288032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Šipka doprava 11"/>
          <p:cNvSpPr/>
          <p:nvPr/>
        </p:nvSpPr>
        <p:spPr>
          <a:xfrm>
            <a:off x="5292080" y="4535409"/>
            <a:ext cx="288032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Obdélník 2"/>
          <p:cNvSpPr/>
          <p:nvPr/>
        </p:nvSpPr>
        <p:spPr>
          <a:xfrm>
            <a:off x="2987824" y="1052736"/>
            <a:ext cx="6047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Bojíme 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se s plasty méně</a:t>
            </a:r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rukavice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, roušky, balené pečivo - nárůst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plastů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vrátily se jednorázové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obaly na potraviny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215900" y="5518973"/>
            <a:ext cx="87485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Po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nastartování ekonomiky - může být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ekologická situace horší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než před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pandemií ?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28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ovéPole 1"/>
          <p:cNvSpPr txBox="1">
            <a:spLocks noChangeArrowheads="1"/>
          </p:cNvSpPr>
          <p:nvPr/>
        </p:nvSpPr>
        <p:spPr bwMode="auto">
          <a:xfrm>
            <a:off x="-36512" y="-26988"/>
            <a:ext cx="73437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cs-CZ" altLang="cs-CZ" sz="3600" b="1" dirty="0"/>
              <a:t>               Životní </a:t>
            </a:r>
            <a:r>
              <a:rPr lang="cs-CZ" altLang="cs-CZ" sz="3600" b="1" dirty="0" smtClean="0"/>
              <a:t>prostředí - ČR</a:t>
            </a:r>
            <a:endParaRPr lang="cs-CZ" altLang="cs-CZ" sz="3600" b="1" dirty="0"/>
          </a:p>
        </p:txBody>
      </p:sp>
      <p:sp>
        <p:nvSpPr>
          <p:cNvPr id="3" name="TextovéPole 2"/>
          <p:cNvSpPr txBox="1"/>
          <p:nvPr/>
        </p:nvSpPr>
        <p:spPr>
          <a:xfrm>
            <a:off x="179512" y="3339569"/>
            <a:ext cx="8784976" cy="20313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cs-CZ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ČR - 2017 - 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v ČR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bylo vyprodukováno 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celkem </a:t>
            </a:r>
            <a:r>
              <a:rPr 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34 512,6 tis. tun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odpadu </a:t>
            </a:r>
          </a:p>
          <a:p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komunální odpad (z našich domácností) v 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roce 2017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byl 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690,6 tis. 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tun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tj. 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537 kg/obyvatel</a:t>
            </a: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tříděný odpad (barevné kontejnery) 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47 kg/obyvatel -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odhad - třídí 73 % obyvatel</a:t>
            </a:r>
          </a:p>
          <a:p>
            <a:r>
              <a:rPr lang="cs-CZ" sz="1400" dirty="0" smtClean="0"/>
              <a:t> 20,7 </a:t>
            </a:r>
            <a:r>
              <a:rPr lang="cs-CZ" sz="1400" dirty="0"/>
              <a:t>kg papíru, 13,2 kg plastů, 12,6 kg skla a </a:t>
            </a:r>
            <a:r>
              <a:rPr lang="cs-CZ" sz="1400" dirty="0" smtClean="0"/>
              <a:t>0,5 kg </a:t>
            </a:r>
            <a:r>
              <a:rPr lang="cs-CZ" sz="1400" dirty="0"/>
              <a:t>nápojových kartonů. </a:t>
            </a:r>
            <a:endParaRPr lang="cs-CZ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179512" y="764704"/>
            <a:ext cx="7272808" cy="2123658"/>
          </a:xfrm>
          <a:prstGeom prst="rect">
            <a:avLst/>
          </a:prstGeom>
          <a:solidFill>
            <a:srgbClr val="FFFFDD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Financování ochrany životního </a:t>
            </a:r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prostředí</a:t>
            </a:r>
          </a:p>
          <a:p>
            <a:endParaRPr lang="cs-CZ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Výzva v rámci Programu péče o </a:t>
            </a:r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krajinu</a:t>
            </a:r>
            <a:endParaRPr lang="cs-C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Podprogramu pro zlepšování dochovaného přírodního a krajinného prostředí </a:t>
            </a:r>
          </a:p>
          <a:p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Podprogramu pro zabezpečení péče o ohrožené a handicapované živočichy </a:t>
            </a:r>
            <a:endParaRPr lang="cs-CZ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Grantová řízení pro nevládní a neziskové organizace (NNO</a:t>
            </a:r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Fondy a programy EU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251520" y="5517232"/>
            <a:ext cx="8640960" cy="1200329"/>
          </a:xfrm>
          <a:prstGeom prst="rect">
            <a:avLst/>
          </a:prstGeom>
          <a:solidFill>
            <a:srgbClr val="FFFF99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kotlíkové dotace - 2.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výzva 2017 </a:t>
            </a:r>
            <a:r>
              <a:rPr lang="cs-CZ" b="1" dirty="0" smtClean="0"/>
              <a:t>3,4 </a:t>
            </a:r>
            <a:r>
              <a:rPr lang="cs-CZ" b="1" dirty="0"/>
              <a:t>miliardy korun </a:t>
            </a:r>
            <a:r>
              <a:rPr lang="cs-CZ" b="1" dirty="0" smtClean="0"/>
              <a:t>na výměnu až </a:t>
            </a:r>
            <a:r>
              <a:rPr lang="cs-CZ" b="1" dirty="0"/>
              <a:t>35 tisíc starých </a:t>
            </a:r>
            <a:r>
              <a:rPr lang="cs-CZ" b="1" dirty="0" smtClean="0"/>
              <a:t>kotlů</a:t>
            </a:r>
          </a:p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- 3. výzva v r. 2019</a:t>
            </a:r>
          </a:p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http://kotel-dotace.cz/sites/default/files/logo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001668"/>
            <a:ext cx="2208244" cy="59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6516216" y="620688"/>
            <a:ext cx="2627784" cy="1169551"/>
          </a:xfrm>
          <a:prstGeom prst="rect">
            <a:avLst/>
          </a:prstGeom>
          <a:solidFill>
            <a:srgbClr val="FFFF99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3. 4. 2017</a:t>
            </a: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miliard na energetické úspory, protipovodňová opatření i odpady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Startují </a:t>
            </a:r>
            <a:r>
              <a:rPr 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nové výzvy z OPŽP</a:t>
            </a:r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Přímá spojnice se šipkou 4"/>
          <p:cNvCxnSpPr/>
          <p:nvPr/>
        </p:nvCxnSpPr>
        <p:spPr>
          <a:xfrm flipH="1">
            <a:off x="7452320" y="1412776"/>
            <a:ext cx="672074" cy="18722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Šipka dolů 3"/>
          <p:cNvSpPr/>
          <p:nvPr/>
        </p:nvSpPr>
        <p:spPr>
          <a:xfrm>
            <a:off x="1691680" y="3861048"/>
            <a:ext cx="216024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210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043608" y="-27384"/>
            <a:ext cx="7989888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Biotechnologie v ŽP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1475656" y="836613"/>
            <a:ext cx="5976938" cy="1754187"/>
          </a:xfrm>
          <a:prstGeom prst="rect">
            <a:avLst/>
          </a:prstGeom>
          <a:solidFill>
            <a:srgbClr val="FFE6CD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těžba a zpracování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surovin (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těžké kovy- Cd,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Pb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, prach)</a:t>
            </a:r>
          </a:p>
          <a:p>
            <a:pPr algn="ctr"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průmyslová výroba (barviva)</a:t>
            </a:r>
          </a:p>
          <a:p>
            <a:pPr algn="ctr"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skladování (haldy, kaliště, skládky)</a:t>
            </a:r>
          </a:p>
          <a:p>
            <a:pPr algn="ctr"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zemědělství (pesticidy, herbicidy)</a:t>
            </a:r>
          </a:p>
          <a:p>
            <a:pPr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doprava</a:t>
            </a:r>
          </a:p>
          <a:p>
            <a:pPr algn="ctr"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domácí odpad (léčiva, detergenty, prací prostředky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,…)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4" name="TextovéPole 5"/>
          <p:cNvSpPr txBox="1">
            <a:spLocks noChangeArrowheads="1"/>
          </p:cNvSpPr>
          <p:nvPr/>
        </p:nvSpPr>
        <p:spPr bwMode="auto">
          <a:xfrm rot="-5400000">
            <a:off x="-164827" y="1397794"/>
            <a:ext cx="2590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 dirty="0"/>
              <a:t>činnost  člověka</a:t>
            </a:r>
          </a:p>
        </p:txBody>
      </p:sp>
      <p:cxnSp>
        <p:nvCxnSpPr>
          <p:cNvPr id="8" name="Přímá spojovací šipka 7"/>
          <p:cNvCxnSpPr/>
          <p:nvPr/>
        </p:nvCxnSpPr>
        <p:spPr>
          <a:xfrm flipH="1">
            <a:off x="2700338" y="2636838"/>
            <a:ext cx="792162" cy="5762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šipka 9"/>
          <p:cNvCxnSpPr/>
          <p:nvPr/>
        </p:nvCxnSpPr>
        <p:spPr>
          <a:xfrm>
            <a:off x="3779838" y="2564904"/>
            <a:ext cx="0" cy="7223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ovací šipka 11"/>
          <p:cNvCxnSpPr/>
          <p:nvPr/>
        </p:nvCxnSpPr>
        <p:spPr>
          <a:xfrm>
            <a:off x="3995738" y="2564904"/>
            <a:ext cx="1009650" cy="647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4" name="TextovéPole 12"/>
          <p:cNvSpPr txBox="1">
            <a:spLocks noChangeArrowheads="1"/>
          </p:cNvSpPr>
          <p:nvPr/>
        </p:nvSpPr>
        <p:spPr bwMode="auto">
          <a:xfrm>
            <a:off x="1547665" y="3707185"/>
            <a:ext cx="4896544" cy="369887"/>
          </a:xfrm>
          <a:prstGeom prst="rect">
            <a:avLst/>
          </a:prstGeom>
          <a:solidFill>
            <a:srgbClr val="FFFF99"/>
          </a:solid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půdy                    vody                    ovzduší   </a:t>
            </a:r>
            <a:endParaRPr lang="cs-CZ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ovéPole 13"/>
          <p:cNvSpPr txBox="1"/>
          <p:nvPr/>
        </p:nvSpPr>
        <p:spPr>
          <a:xfrm>
            <a:off x="2411413" y="3284538"/>
            <a:ext cx="3097212" cy="400050"/>
          </a:xfrm>
          <a:prstGeom prst="rect">
            <a:avLst/>
          </a:prstGeom>
          <a:solidFill>
            <a:srgbClr val="FFFFE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znečištění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1406525" y="4287838"/>
            <a:ext cx="5973763" cy="1415772"/>
          </a:xfrm>
          <a:prstGeom prst="rect">
            <a:avLst/>
          </a:prstGeom>
          <a:solidFill>
            <a:srgbClr val="FFFFE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cs-CZ" sz="2000" b="1" cap="all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biodegradace</a:t>
            </a:r>
            <a:r>
              <a:rPr lang="cs-CZ" b="1" cap="all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b="1" cap="all" dirty="0">
                <a:latin typeface="Arial" panose="020B0604020202020204" pitchFamily="34" charset="0"/>
                <a:cs typeface="Arial" panose="020B0604020202020204" pitchFamily="34" charset="0"/>
              </a:rPr>
              <a:t>odbourávání, rozklad</a:t>
            </a:r>
            <a:endParaRPr lang="cs-CZ" sz="1200" b="1" cap="all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organismy, produkující látky (enzymy) pro cílený rozklad</a:t>
            </a:r>
          </a:p>
          <a:p>
            <a:pPr>
              <a:defRPr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organismy snižující toxicitu toxické látky</a:t>
            </a:r>
          </a:p>
          <a:p>
            <a:pPr>
              <a:defRPr/>
            </a:pP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metylací, </a:t>
            </a:r>
            <a:r>
              <a:rPr lang="cs-CZ" sz="1200" dirty="0" err="1">
                <a:latin typeface="Arial" panose="020B0604020202020204" pitchFamily="34" charset="0"/>
                <a:cs typeface="Arial" panose="020B0604020202020204" pitchFamily="34" charset="0"/>
              </a:rPr>
              <a:t>dehalogenace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, hydroxylace, hydrolýza, deaminace,…</a:t>
            </a:r>
          </a:p>
        </p:txBody>
      </p:sp>
      <p:sp>
        <p:nvSpPr>
          <p:cNvPr id="15371" name="TextovéPole 16"/>
          <p:cNvSpPr txBox="1">
            <a:spLocks noChangeArrowheads="1"/>
          </p:cNvSpPr>
          <p:nvPr/>
        </p:nvSpPr>
        <p:spPr bwMode="auto">
          <a:xfrm>
            <a:off x="7380288" y="5170488"/>
            <a:ext cx="1439862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substrát je zdrojem 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 a energie</a:t>
            </a:r>
          </a:p>
        </p:txBody>
      </p:sp>
      <p:sp>
        <p:nvSpPr>
          <p:cNvPr id="15372" name="TextovéPole 18"/>
          <p:cNvSpPr txBox="1">
            <a:spLocks noChangeArrowheads="1"/>
          </p:cNvSpPr>
          <p:nvPr/>
        </p:nvSpPr>
        <p:spPr bwMode="auto">
          <a:xfrm>
            <a:off x="7308850" y="4930775"/>
            <a:ext cx="18716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 dirty="0">
                <a:solidFill>
                  <a:srgbClr val="009900"/>
                </a:solidFill>
              </a:rPr>
              <a:t>dekontaminace</a:t>
            </a:r>
          </a:p>
        </p:txBody>
      </p:sp>
      <p:sp>
        <p:nvSpPr>
          <p:cNvPr id="15373" name="TextovéPole 20"/>
          <p:cNvSpPr txBox="1">
            <a:spLocks noChangeArrowheads="1"/>
          </p:cNvSpPr>
          <p:nvPr/>
        </p:nvSpPr>
        <p:spPr bwMode="auto">
          <a:xfrm>
            <a:off x="7308850" y="1268413"/>
            <a:ext cx="1835150" cy="89255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 smtClean="0"/>
              <a:t>Černobyl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 err="1" smtClean="0"/>
              <a:t>Fukušima</a:t>
            </a:r>
            <a:endParaRPr lang="cs-CZ" altLang="cs-CZ" sz="18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 dirty="0" smtClean="0"/>
              <a:t>chemické havárie</a:t>
            </a:r>
            <a:endParaRPr lang="cs-CZ" altLang="cs-CZ" sz="1600" dirty="0"/>
          </a:p>
        </p:txBody>
      </p:sp>
      <p:sp>
        <p:nvSpPr>
          <p:cNvPr id="18" name="TextovéPole 17"/>
          <p:cNvSpPr txBox="1"/>
          <p:nvPr/>
        </p:nvSpPr>
        <p:spPr>
          <a:xfrm>
            <a:off x="107950" y="6372225"/>
            <a:ext cx="8785225" cy="369888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b="1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probíhají v přírodě </a:t>
            </a:r>
            <a:r>
              <a:rPr lang="cs-CZ" b="1" dirty="0" smtClean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milióny </a:t>
            </a:r>
            <a:r>
              <a:rPr lang="cs-CZ" b="1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 - mikroorganismy jsou v půdě, vodě i vzduchu</a:t>
            </a:r>
            <a:endParaRPr lang="cs-CZ" dirty="0">
              <a:solidFill>
                <a:srgbClr val="00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Šipka doprava se zářezem 10"/>
          <p:cNvSpPr/>
          <p:nvPr/>
        </p:nvSpPr>
        <p:spPr>
          <a:xfrm rot="16200000" flipH="1">
            <a:off x="1640682" y="5855494"/>
            <a:ext cx="534987" cy="43497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828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-36512" y="44624"/>
            <a:ext cx="1800200" cy="1754326"/>
          </a:xfrm>
          <a:prstGeom prst="rect">
            <a:avLst/>
          </a:prstGeom>
          <a:solidFill>
            <a:srgbClr val="FFFFDD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problémy znečištění se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řešily </a:t>
            </a: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odvozem kontaminované zeminy, zpracováním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(spalování, chemická</a:t>
            </a:r>
          </a:p>
          <a:p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imobilizace, vyluhování, </a:t>
            </a: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sorpce)</a:t>
            </a:r>
          </a:p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finančně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velmi </a:t>
            </a: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náročné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1691680" y="692150"/>
            <a:ext cx="7416800" cy="6062663"/>
          </a:xfrm>
          <a:prstGeom prst="rect">
            <a:avLst/>
          </a:prstGeom>
          <a:solidFill>
            <a:srgbClr val="FFFFE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Biodegradace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všechny  </a:t>
            </a:r>
            <a:r>
              <a:rPr 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přirozené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procesy, které jsou uskutečňovány </a:t>
            </a:r>
            <a:r>
              <a:rPr lang="cs-CZ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bakteriemi a jinými mikroorganizmy 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nebo </a:t>
            </a:r>
            <a:r>
              <a:rPr lang="cs-CZ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vyššími organismy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, které vedou k destrukci organických molekul = organický substrát je přeměňován až na CO</a:t>
            </a:r>
            <a:r>
              <a:rPr lang="cs-CZ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REMEDIACE =  náprava      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lat. </a:t>
            </a:r>
            <a:r>
              <a:rPr lang="cs-CZ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remederi</a:t>
            </a:r>
            <a:r>
              <a:rPr lang="cs-CZ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– uzdravit, vrátit zdraví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b="1" dirty="0" err="1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Bioremediace</a:t>
            </a:r>
            <a:r>
              <a:rPr lang="cs-CZ" b="1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b="1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(bakterie, houby)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spočívá v akceleraci přirozených biodegradačních procesů nebo v přísně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600" b="1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cílené biodegradace 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- vede k ozdravení kontaminovaného prostředí -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detoxifikace mění se na netoxické = neškodné látky - </a:t>
            </a: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aplikací mikroorganismů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000" b="1" dirty="0" smtClean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endParaRPr lang="cs-CZ" sz="2000" b="1" dirty="0">
              <a:solidFill>
                <a:srgbClr val="00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000" b="1" dirty="0" err="1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Fytoremediace</a:t>
            </a:r>
            <a:r>
              <a:rPr lang="cs-CZ" sz="2000" b="1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(rostliny)                                nízká cena   ???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využití rostlin k odstranění toxické zátěže (těžké kovy) nebo snížení rizika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600" i="1" dirty="0">
                <a:latin typeface="Arial" panose="020B0604020202020204" pitchFamily="34" charset="0"/>
                <a:cs typeface="Arial" panose="020B0604020202020204" pitchFamily="34" charset="0"/>
              </a:rPr>
              <a:t>řasy, technické konopí, len, slunečnice, kukuřice a rychle rostoucí dřeviny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b="1" dirty="0" err="1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Zooremediace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(zvířata)                              </a:t>
            </a:r>
            <a:r>
              <a:rPr lang="cs-CZ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naráží na etický problém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zpracování odpadů pomocí zvířat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600" i="1" dirty="0">
                <a:latin typeface="Arial" panose="020B0604020202020204" pitchFamily="34" charset="0"/>
                <a:cs typeface="Arial" panose="020B0604020202020204" pitchFamily="34" charset="0"/>
              </a:rPr>
              <a:t>bezobratlí - perlorodky, měkkýši, ryby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b="1" dirty="0" err="1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Ekoremediace</a:t>
            </a:r>
            <a:endParaRPr lang="cs-CZ" b="1" dirty="0">
              <a:solidFill>
                <a:srgbClr val="00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udržitelné využití přírodního ekosystému a </a:t>
            </a: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vytváření umělého ekosystému 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pro obnovení a ochranu ŽP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68313" y="-27384"/>
            <a:ext cx="7989887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Biotechnologie v ŽP</a:t>
            </a:r>
          </a:p>
        </p:txBody>
      </p:sp>
      <p:sp>
        <p:nvSpPr>
          <p:cNvPr id="16388" name="TextovéPole 4"/>
          <p:cNvSpPr txBox="1">
            <a:spLocks noChangeArrowheads="1"/>
          </p:cNvSpPr>
          <p:nvPr/>
        </p:nvSpPr>
        <p:spPr bwMode="auto">
          <a:xfrm>
            <a:off x="179388" y="4941888"/>
            <a:ext cx="10080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EABR</a:t>
            </a:r>
          </a:p>
        </p:txBody>
      </p:sp>
      <p:cxnSp>
        <p:nvCxnSpPr>
          <p:cNvPr id="9" name="Přímá spojovací šipka 8"/>
          <p:cNvCxnSpPr/>
          <p:nvPr/>
        </p:nvCxnSpPr>
        <p:spPr>
          <a:xfrm flipV="1">
            <a:off x="971550" y="4076700"/>
            <a:ext cx="720725" cy="100806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ovéPole 7"/>
          <p:cNvSpPr txBox="1"/>
          <p:nvPr/>
        </p:nvSpPr>
        <p:spPr>
          <a:xfrm>
            <a:off x="1763688" y="3284984"/>
            <a:ext cx="691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půdní </a:t>
            </a:r>
            <a:r>
              <a:rPr lang="cs-CZ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mikroorganismy  </a:t>
            </a:r>
            <a:r>
              <a:rPr lang="cs-CZ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  <a:r>
              <a:rPr lang="cs-CZ" sz="1400" i="1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 </a:t>
            </a:r>
            <a:r>
              <a:rPr lang="cs-CZ" sz="1400" b="1" i="1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1 </a:t>
            </a:r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g ornice = 1 miliarda mikroorganismů</a:t>
            </a:r>
          </a:p>
        </p:txBody>
      </p:sp>
      <p:cxnSp>
        <p:nvCxnSpPr>
          <p:cNvPr id="11" name="Přímá spojovací šipka 10"/>
          <p:cNvCxnSpPr/>
          <p:nvPr/>
        </p:nvCxnSpPr>
        <p:spPr>
          <a:xfrm>
            <a:off x="971550" y="5157788"/>
            <a:ext cx="647700" cy="6477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ovéPole 3"/>
          <p:cNvSpPr txBox="1"/>
          <p:nvPr/>
        </p:nvSpPr>
        <p:spPr>
          <a:xfrm>
            <a:off x="0" y="2492896"/>
            <a:ext cx="19797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 výběr řešení</a:t>
            </a:r>
            <a:endParaRPr lang="cs-CZ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cíl </a:t>
            </a:r>
            <a:r>
              <a:rPr lang="cs-CZ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remediace</a:t>
            </a:r>
            <a:endParaRPr lang="cs-CZ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množství polutantů</a:t>
            </a:r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Šipka dolů 5"/>
          <p:cNvSpPr/>
          <p:nvPr/>
        </p:nvSpPr>
        <p:spPr>
          <a:xfrm>
            <a:off x="683419" y="1340768"/>
            <a:ext cx="288131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311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3568" y="-27384"/>
            <a:ext cx="7989888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Biotechnologie v ŽP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6443663" y="3933056"/>
            <a:ext cx="2592387" cy="2032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Aerobní mikroorganismy 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rozkládají za účasti kyslíku </a:t>
            </a:r>
          </a:p>
          <a:p>
            <a:pPr>
              <a:defRPr/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organické  sloučeniny na oxid uhličitý, vodu a biomasu</a:t>
            </a:r>
          </a:p>
          <a:p>
            <a:pPr>
              <a:defRPr/>
            </a:pPr>
            <a:endParaRPr lang="cs-CZ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Anaerobní mikroorganismy 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přeměňují některé sloučeniny (chlorované uhlovodíky) na méně škodlivé látky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618831"/>
              </p:ext>
            </p:extLst>
          </p:nvPr>
        </p:nvGraphicFramePr>
        <p:xfrm>
          <a:off x="827584" y="1268413"/>
          <a:ext cx="7664450" cy="2403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2595"/>
                <a:gridCol w="5461855"/>
              </a:tblGrid>
              <a:tr h="370938">
                <a:tc>
                  <a:txBody>
                    <a:bodyPr/>
                    <a:lstStyle/>
                    <a:p>
                      <a:r>
                        <a:rPr lang="cs-CZ" sz="18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bakterie</a:t>
                      </a:r>
                      <a:endParaRPr lang="cs-CZ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9" marR="91429" marT="45732" marB="45732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substrát</a:t>
                      </a:r>
                      <a:endParaRPr lang="cs-CZ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9" marR="91429" marT="45732" marB="45732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70938">
                <a:tc>
                  <a:txBody>
                    <a:bodyPr/>
                    <a:lstStyle/>
                    <a:p>
                      <a:r>
                        <a:rPr lang="cs-CZ" sz="1800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Pseudomonas</a:t>
                      </a:r>
                      <a:endParaRPr lang="cs-CZ" sz="18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9" marR="91429" marT="45732" marB="45732"/>
                </a:tc>
                <a:tc>
                  <a:txBody>
                    <a:bodyPr/>
                    <a:lstStyle/>
                    <a:p>
                      <a:r>
                        <a:rPr lang="cs-CZ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atrazin</a:t>
                      </a:r>
                      <a:r>
                        <a:rPr lang="cs-CZ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xylen, toluen, nitrobenzen, bifenyl,....</a:t>
                      </a:r>
                      <a:endParaRPr lang="cs-CZ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9" marR="91429" marT="45732" marB="45732"/>
                </a:tc>
              </a:tr>
              <a:tr h="370938">
                <a:tc>
                  <a:txBody>
                    <a:bodyPr/>
                    <a:lstStyle/>
                    <a:p>
                      <a:r>
                        <a:rPr lang="cs-CZ" sz="1800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Rhodococcus</a:t>
                      </a:r>
                      <a:endParaRPr lang="cs-CZ" sz="18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9" marR="91429" marT="45732" marB="45732"/>
                </a:tc>
                <a:tc>
                  <a:txBody>
                    <a:bodyPr/>
                    <a:lstStyle/>
                    <a:p>
                      <a:r>
                        <a:rPr lang="cs-CZ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styren </a:t>
                      </a:r>
                      <a:r>
                        <a:rPr lang="cs-C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(výroba polystyrénu)</a:t>
                      </a:r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cs-CZ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tetrahydrofluran</a:t>
                      </a:r>
                      <a:r>
                        <a:rPr lang="cs-CZ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cs-CZ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cyklohexanol</a:t>
                      </a:r>
                      <a:endParaRPr lang="cs-CZ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9" marR="91429" marT="45732" marB="45732"/>
                </a:tc>
              </a:tr>
              <a:tr h="370938">
                <a:tc>
                  <a:txBody>
                    <a:bodyPr/>
                    <a:lstStyle/>
                    <a:p>
                      <a:r>
                        <a:rPr lang="cs-CZ" sz="1800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Streptomyces</a:t>
                      </a:r>
                      <a:endParaRPr lang="cs-CZ" sz="18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9" marR="91429" marT="45732" marB="45732"/>
                </a:tc>
                <a:tc>
                  <a:txBody>
                    <a:bodyPr/>
                    <a:lstStyle/>
                    <a:p>
                      <a:r>
                        <a:rPr lang="cs-CZ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DDT</a:t>
                      </a:r>
                      <a:endParaRPr lang="cs-CZ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9" marR="91429" marT="45732" marB="45732"/>
                </a:tc>
              </a:tr>
              <a:tr h="370938">
                <a:tc>
                  <a:txBody>
                    <a:bodyPr/>
                    <a:lstStyle/>
                    <a:p>
                      <a:r>
                        <a:rPr lang="cs-CZ" sz="1800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Agrobacterium</a:t>
                      </a:r>
                      <a:r>
                        <a:rPr lang="cs-CZ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cs-CZ" sz="18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9" marR="91429" marT="45732" marB="45732"/>
                </a:tc>
                <a:tc>
                  <a:txBody>
                    <a:bodyPr/>
                    <a:lstStyle/>
                    <a:p>
                      <a:r>
                        <a:rPr lang="cs-CZ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glyfosát</a:t>
                      </a:r>
                      <a:r>
                        <a:rPr lang="cs-CZ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cs-CZ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atrazin</a:t>
                      </a:r>
                      <a:r>
                        <a:rPr lang="cs-CZ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cs-C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(herbicid)</a:t>
                      </a:r>
                      <a:endParaRPr lang="cs-C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9" marR="91429" marT="45732" marB="45732"/>
                </a:tc>
              </a:tr>
              <a:tr h="548785">
                <a:tc>
                  <a:txBody>
                    <a:bodyPr/>
                    <a:lstStyle/>
                    <a:p>
                      <a:r>
                        <a:rPr lang="cs-CZ" sz="1800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Helicobacter</a:t>
                      </a:r>
                      <a:endParaRPr lang="cs-CZ" sz="18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9" marR="91429" marT="45732" marB="45732"/>
                </a:tc>
                <a:tc>
                  <a:txBody>
                    <a:bodyPr/>
                    <a:lstStyle/>
                    <a:p>
                      <a:r>
                        <a:rPr lang="cs-CZ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PCB </a:t>
                      </a:r>
                      <a:r>
                        <a:rPr lang="cs-C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(polychlorované</a:t>
                      </a:r>
                      <a:r>
                        <a:rPr lang="cs-CZ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bifenyly v barvách, lacích, náplně v transformátorech)</a:t>
                      </a:r>
                      <a:endParaRPr lang="cs-C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9" marR="91429" marT="45732" marB="45732"/>
                </a:tc>
              </a:tr>
            </a:tbl>
          </a:graphicData>
        </a:graphic>
      </p:graphicFrame>
      <p:pic>
        <p:nvPicPr>
          <p:cNvPr id="107524" name="Picture 4" descr="http://faculty.ccbcmd.edu/courses/bio141/labmanua/lab12/images/Psaeruginosa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6834" y="3860800"/>
            <a:ext cx="2520950" cy="189071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7436" name="Obdélník 4"/>
          <p:cNvSpPr>
            <a:spLocks noChangeArrowheads="1"/>
          </p:cNvSpPr>
          <p:nvPr/>
        </p:nvSpPr>
        <p:spPr bwMode="auto">
          <a:xfrm>
            <a:off x="2987824" y="807095"/>
            <a:ext cx="262764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800" b="1" dirty="0" err="1"/>
              <a:t>Bioremediace</a:t>
            </a:r>
            <a:r>
              <a:rPr lang="cs-CZ" altLang="cs-CZ" sz="2400" b="1" dirty="0"/>
              <a:t> </a:t>
            </a:r>
            <a:endParaRPr lang="cs-CZ" altLang="cs-CZ" sz="2400" dirty="0"/>
          </a:p>
        </p:txBody>
      </p:sp>
      <p:pic>
        <p:nvPicPr>
          <p:cNvPr id="17437" name="Picture 31" descr="http://www.pseudomonas.com/images/paeruginos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3860800"/>
            <a:ext cx="2924175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38" name="Obdélník 6"/>
          <p:cNvSpPr>
            <a:spLocks noChangeArrowheads="1"/>
          </p:cNvSpPr>
          <p:nvPr/>
        </p:nvSpPr>
        <p:spPr bwMode="auto">
          <a:xfrm>
            <a:off x="34925" y="6237288"/>
            <a:ext cx="58324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https://www.youtube.com/watch?v=UArfzsUAJCM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https://www.youtube.com/watch?v=PgCMbqI71rI</a:t>
            </a:r>
          </a:p>
        </p:txBody>
      </p:sp>
    </p:spTree>
    <p:extLst>
      <p:ext uri="{BB962C8B-B14F-4D97-AF65-F5344CB8AC3E}">
        <p14:creationId xmlns:p14="http://schemas.microsoft.com/office/powerpoint/2010/main" val="668660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68313" y="2430463"/>
            <a:ext cx="7989887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Fytoremediace</a:t>
            </a:r>
            <a:endParaRPr lang="cs-CZ" sz="36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7" name="Přímá spojovací šipka 6"/>
          <p:cNvCxnSpPr/>
          <p:nvPr/>
        </p:nvCxnSpPr>
        <p:spPr>
          <a:xfrm flipV="1">
            <a:off x="395288" y="6381750"/>
            <a:ext cx="73025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36" name="TextovéPole 8"/>
          <p:cNvSpPr txBox="1">
            <a:spLocks noChangeArrowheads="1"/>
          </p:cNvSpPr>
          <p:nvPr/>
        </p:nvSpPr>
        <p:spPr bwMode="auto">
          <a:xfrm>
            <a:off x="6156325" y="476250"/>
            <a:ext cx="30241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i="1" dirty="0"/>
              <a:t>řecké</a:t>
            </a:r>
            <a:r>
              <a:rPr lang="cs-CZ" altLang="cs-CZ" sz="1800" dirty="0"/>
              <a:t> </a:t>
            </a:r>
            <a:r>
              <a:rPr lang="cs-CZ" altLang="cs-CZ" sz="1800" dirty="0" err="1"/>
              <a:t>phyto</a:t>
            </a:r>
            <a:r>
              <a:rPr lang="cs-CZ" altLang="cs-CZ" sz="1800" dirty="0"/>
              <a:t> = rostlina  </a:t>
            </a:r>
            <a:r>
              <a:rPr lang="cs-CZ" altLang="cs-CZ" sz="1800" i="1" dirty="0"/>
              <a:t>latinské</a:t>
            </a:r>
            <a:r>
              <a:rPr lang="cs-CZ" altLang="cs-CZ" sz="1800" dirty="0"/>
              <a:t> </a:t>
            </a:r>
            <a:r>
              <a:rPr lang="cs-CZ" altLang="cs-CZ" sz="1800" dirty="0" err="1"/>
              <a:t>remedium</a:t>
            </a:r>
            <a:r>
              <a:rPr lang="cs-CZ" altLang="cs-CZ" sz="1800" dirty="0"/>
              <a:t> = čistit</a:t>
            </a:r>
          </a:p>
        </p:txBody>
      </p:sp>
      <p:pic>
        <p:nvPicPr>
          <p:cNvPr id="15366" name="Picture 6" descr="http://www.pohadkar.cz/public/media/O_clovickovi/popis/182302_5_ws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3968" y="3844174"/>
            <a:ext cx="3888432" cy="256527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59393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12" y="3464133"/>
            <a:ext cx="2377648" cy="317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http://upload.wikimedia.org/wikipedia/commons/e/e4/Ajka_accident_d38e36f0e9_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48" y="119857"/>
            <a:ext cx="2673349" cy="2005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2881313" y="119857"/>
            <a:ext cx="1637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protržení hráze odkaliště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2411760" y="3140968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využití rostlin k odstranění toxické zátěže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nebo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snížení rizika</a:t>
            </a:r>
          </a:p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14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395536" y="4221163"/>
            <a:ext cx="5473700" cy="723275"/>
          </a:xfrm>
          <a:prstGeom prst="rect">
            <a:avLst/>
          </a:prstGeom>
          <a:solidFill>
            <a:srgbClr val="C0FF8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příjem kořeny - z půdy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příjem nadzemní částí rostliny - výfukové plyny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323529" y="548680"/>
            <a:ext cx="8712522" cy="1630363"/>
          </a:xfrm>
          <a:prstGeom prst="rect">
            <a:avLst/>
          </a:prstGeom>
          <a:solidFill>
            <a:srgbClr val="FFFFE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600" i="1" dirty="0">
                <a:latin typeface="Arial" panose="020B0604020202020204" pitchFamily="34" charset="0"/>
                <a:cs typeface="Arial" panose="020B0604020202020204" pitchFamily="34" charset="0"/>
              </a:rPr>
              <a:t>stará definice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využití rostlin </a:t>
            </a:r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ke snížení 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rizika nebo k </a:t>
            </a:r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odstranění, 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přesunu toxické zátěže kontaminantů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fixace, akumulace a rozkladu nebezpečných kontaminantů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468313" y="5868988"/>
            <a:ext cx="8064500" cy="800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závažnější 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ekologický a toxikologický význam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mají prvky</a:t>
            </a:r>
          </a:p>
          <a:p>
            <a:pPr>
              <a:spcBef>
                <a:spcPts val="1200"/>
              </a:spcBef>
              <a:defRPr/>
            </a:pP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Fe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Mn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Zn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, Ni,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Co, Cu, V, W, Cr, Hg, Pb, Cd, Sb, Ag, U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323529" y="2636838"/>
            <a:ext cx="8712521" cy="1277937"/>
          </a:xfrm>
          <a:prstGeom prst="rect">
            <a:avLst/>
          </a:prstGeom>
          <a:solidFill>
            <a:srgbClr val="FFFFC5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i="1" dirty="0">
                <a:latin typeface="Arial" panose="020B0604020202020204" pitchFamily="34" charset="0"/>
                <a:cs typeface="Arial" panose="020B0604020202020204" pitchFamily="34" charset="0"/>
              </a:rPr>
              <a:t>nová definice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využití zelených rostlin a s nimi </a:t>
            </a:r>
            <a:r>
              <a:rPr lang="cs-CZ" b="1" u="sng" dirty="0">
                <a:latin typeface="Arial" panose="020B0604020202020204" pitchFamily="34" charset="0"/>
                <a:cs typeface="Arial" panose="020B0604020202020204" pitchFamily="34" charset="0"/>
              </a:rPr>
              <a:t>asociovaných mikroorganismů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, půdních doplňků a agronomických technik pro odstranění nebo transformaci kontaminantů z životního prostředí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68313" y="-27384"/>
            <a:ext cx="7989887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Fytoremediace</a:t>
            </a:r>
            <a:endParaRPr lang="cs-CZ" sz="36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9463" name="TextovéPole 8"/>
          <p:cNvSpPr txBox="1">
            <a:spLocks noChangeArrowheads="1"/>
          </p:cNvSpPr>
          <p:nvPr/>
        </p:nvSpPr>
        <p:spPr bwMode="auto">
          <a:xfrm>
            <a:off x="6120259" y="4221088"/>
            <a:ext cx="27002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organických polutantů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anorganických polutantů</a:t>
            </a:r>
          </a:p>
        </p:txBody>
      </p:sp>
      <p:sp>
        <p:nvSpPr>
          <p:cNvPr id="2" name="Šipka dolů 1"/>
          <p:cNvSpPr/>
          <p:nvPr/>
        </p:nvSpPr>
        <p:spPr>
          <a:xfrm>
            <a:off x="827584" y="3914775"/>
            <a:ext cx="216024" cy="3063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AutoShape 2" descr="Výsledek obrázku pro louka květin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1030" name="Picture 6" descr="http://images.forwallpaper.com/files/thumbs/preview/55/558052__field-of-flowers_p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4444" y="1323311"/>
            <a:ext cx="2736850" cy="171146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33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68313" y="-27384"/>
            <a:ext cx="7989887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Biotechnologie v ŽP</a:t>
            </a:r>
          </a:p>
        </p:txBody>
      </p:sp>
      <p:sp>
        <p:nvSpPr>
          <p:cNvPr id="18435" name="TextovéPole 2"/>
          <p:cNvSpPr txBox="1">
            <a:spLocks noChangeArrowheads="1"/>
          </p:cNvSpPr>
          <p:nvPr/>
        </p:nvSpPr>
        <p:spPr bwMode="auto">
          <a:xfrm>
            <a:off x="251520" y="2661880"/>
            <a:ext cx="5544617" cy="1631216"/>
          </a:xfrm>
          <a:prstGeom prst="rect">
            <a:avLst/>
          </a:prstGeom>
          <a:solidFill>
            <a:srgbClr val="FFFFE7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sz="1600" b="1" cap="all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toxicitA</a:t>
            </a:r>
            <a:r>
              <a:rPr lang="cs-CZ" sz="1600" b="1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  kovů </a:t>
            </a:r>
            <a:r>
              <a:rPr lang="cs-CZ" sz="1600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pro </a:t>
            </a:r>
            <a:r>
              <a:rPr lang="cs-CZ" sz="1600" cap="all" dirty="0">
                <a:latin typeface="Arial" panose="020B0604020202020204" pitchFamily="34" charset="0"/>
                <a:cs typeface="Arial" panose="020B0604020202020204" pitchFamily="34" charset="0"/>
              </a:rPr>
              <a:t>člověka</a:t>
            </a:r>
          </a:p>
          <a:p>
            <a:pPr>
              <a:defRPr/>
            </a:pPr>
            <a:r>
              <a:rPr 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olovo</a:t>
            </a:r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• ovlivnění krvetvorby </a:t>
            </a:r>
          </a:p>
          <a:p>
            <a:pPr>
              <a:defRPr/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• poškození jater, ledvin a reprodukčního systému </a:t>
            </a:r>
          </a:p>
          <a:p>
            <a:pPr>
              <a:defRPr/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• působení na nervový systém zejména u dětí – mentální retardace </a:t>
            </a:r>
          </a:p>
          <a:p>
            <a:pPr>
              <a:defRPr/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• karcinogenní </a:t>
            </a:r>
          </a:p>
          <a:p>
            <a:pPr>
              <a:defRPr/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• nebezpečí pro těhotné ženy - do plodu přes placentu </a:t>
            </a:r>
          </a:p>
        </p:txBody>
      </p:sp>
      <p:sp>
        <p:nvSpPr>
          <p:cNvPr id="18436" name="TextovéPole 3"/>
          <p:cNvSpPr txBox="1">
            <a:spLocks noChangeArrowheads="1"/>
          </p:cNvSpPr>
          <p:nvPr/>
        </p:nvSpPr>
        <p:spPr bwMode="auto">
          <a:xfrm>
            <a:off x="251521" y="4491697"/>
            <a:ext cx="5544616" cy="1169551"/>
          </a:xfrm>
          <a:prstGeom prst="rect">
            <a:avLst/>
          </a:prstGeom>
          <a:solidFill>
            <a:srgbClr val="FFFFE7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zinek</a:t>
            </a:r>
          </a:p>
          <a:p>
            <a:pPr>
              <a:defRPr/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• nízká koncentrace – dermatitidy, neuropsychické abnormality</a:t>
            </a:r>
          </a:p>
          <a:p>
            <a:pPr>
              <a:defRPr/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• vysoké koncentrace - zdravotní problémy </a:t>
            </a:r>
          </a:p>
          <a:p>
            <a:pPr>
              <a:defRPr/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• horečka z kovů (inhalace par </a:t>
            </a:r>
            <a:r>
              <a:rPr lang="cs-CZ" sz="1400" dirty="0" err="1">
                <a:latin typeface="Arial" panose="020B0604020202020204" pitchFamily="34" charset="0"/>
                <a:cs typeface="Arial" panose="020B0604020202020204" pitchFamily="34" charset="0"/>
              </a:rPr>
              <a:t>ZnO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) – bolesti hlavy, únava, kašel, </a:t>
            </a:r>
          </a:p>
          <a:p>
            <a:pPr>
              <a:defRPr/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  vysoké teploty, dehydratace pocením, bílkoviny v moči </a:t>
            </a:r>
          </a:p>
        </p:txBody>
      </p:sp>
      <p:sp>
        <p:nvSpPr>
          <p:cNvPr id="7" name="TextovéPole 3"/>
          <p:cNvSpPr txBox="1">
            <a:spLocks noChangeArrowheads="1"/>
          </p:cNvSpPr>
          <p:nvPr/>
        </p:nvSpPr>
        <p:spPr bwMode="auto">
          <a:xfrm>
            <a:off x="251521" y="5786680"/>
            <a:ext cx="5544616" cy="738664"/>
          </a:xfrm>
          <a:prstGeom prst="rect">
            <a:avLst/>
          </a:prstGeom>
          <a:solidFill>
            <a:srgbClr val="FFFFE7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rtuť</a:t>
            </a:r>
          </a:p>
          <a:p>
            <a:pPr>
              <a:defRPr/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• postihuje nervový systém a dostavují se duševní deprese</a:t>
            </a:r>
          </a:p>
          <a:p>
            <a:pPr>
              <a:defRPr/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• při otravách </a:t>
            </a:r>
            <a:r>
              <a:rPr lang="cs-CZ" sz="1400" dirty="0" err="1">
                <a:latin typeface="Arial" panose="020B0604020202020204" pitchFamily="34" charset="0"/>
                <a:cs typeface="Arial" panose="020B0604020202020204" pitchFamily="34" charset="0"/>
              </a:rPr>
              <a:t>Hg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dochází k vypadávání zubů a poruchám ledvin</a:t>
            </a:r>
            <a:endParaRPr lang="cs-CZ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6324" name="Picture 4" descr="http://www.gymkh.cz/Student/Biologie/nemecek/%C4%8Clov%C4%9Bk/v%C3%BDvoj%20%C4%8Dlov%C4%9Bka%20a%20geol.%20%C3%A9ry/v%C3%BDvoj%20%C4%8Dlov%C4%9Bka/homo%20sapiens%20sap.bmp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631" y="2739683"/>
            <a:ext cx="1794569" cy="343458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ovéPole 2"/>
          <p:cNvSpPr txBox="1">
            <a:spLocks noChangeArrowheads="1"/>
          </p:cNvSpPr>
          <p:nvPr/>
        </p:nvSpPr>
        <p:spPr bwMode="auto">
          <a:xfrm>
            <a:off x="251520" y="665401"/>
            <a:ext cx="8568630" cy="1323439"/>
          </a:xfrm>
          <a:prstGeom prst="rect">
            <a:avLst/>
          </a:prstGeom>
          <a:solidFill>
            <a:srgbClr val="FFFFE7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sz="1600" b="1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negativní vliv znečištěného prostředí </a:t>
            </a:r>
            <a:r>
              <a:rPr lang="cs-CZ" sz="1600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pro člověka</a:t>
            </a:r>
          </a:p>
          <a:p>
            <a:pPr>
              <a:defRPr/>
            </a:pPr>
            <a:endParaRPr lang="cs-CZ" sz="1600" cap="al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zvýšený výskyt respiračních onemocnění</a:t>
            </a:r>
          </a:p>
          <a:p>
            <a:pPr>
              <a:defRPr/>
            </a:pP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zvýšení výskytu karcinogenních nádorů</a:t>
            </a:r>
          </a:p>
          <a:p>
            <a:pPr>
              <a:defRPr/>
            </a:pP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zvýšení výskytu psychických poruch</a:t>
            </a:r>
            <a:endParaRPr lang="cs-CZ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97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468313" y="836613"/>
            <a:ext cx="8496299" cy="3278187"/>
          </a:xfrm>
          <a:prstGeom prst="rect">
            <a:avLst/>
          </a:prstGeom>
          <a:solidFill>
            <a:srgbClr val="FFFFE7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výhody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mineralizace organických sloučenin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nízké náklady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pasívní metoda, </a:t>
            </a:r>
            <a:r>
              <a:rPr lang="cs-CZ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bez </a:t>
            </a:r>
            <a:r>
              <a:rPr lang="cs-CZ" sz="16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člověka</a:t>
            </a:r>
            <a:endParaRPr lang="cs-CZ" sz="1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ekologicky šetrná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bez transportu kontaminované půdy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energie ze slunečního záření pro fotosyntézu rostlin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nepoškozuje okolí - </a:t>
            </a:r>
            <a:r>
              <a:rPr 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snížení prašnosti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estetický přínos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etický účinek 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(veřejnosti přijatelný)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5506913" y="3068960"/>
            <a:ext cx="3457575" cy="11842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400" b="1" dirty="0">
                <a:latin typeface="+mn-lt"/>
              </a:rPr>
              <a:t>X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cs-CZ" sz="1400" dirty="0">
                <a:latin typeface="+mn-lt"/>
              </a:rPr>
              <a:t>bagrování kontaminované zeminy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cs-CZ" sz="1400" dirty="0">
                <a:latin typeface="+mn-lt"/>
              </a:rPr>
              <a:t>transport  zeminy na skládku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cs-CZ" sz="1400" dirty="0">
                <a:latin typeface="+mn-lt"/>
              </a:rPr>
              <a:t>dekontaminace</a:t>
            </a:r>
          </a:p>
        </p:txBody>
      </p:sp>
      <p:sp>
        <p:nvSpPr>
          <p:cNvPr id="21508" name="TextovéPole 6"/>
          <p:cNvSpPr txBox="1">
            <a:spLocks noChangeArrowheads="1"/>
          </p:cNvSpPr>
          <p:nvPr/>
        </p:nvSpPr>
        <p:spPr bwMode="auto">
          <a:xfrm>
            <a:off x="539552" y="4725144"/>
            <a:ext cx="8208963" cy="723275"/>
          </a:xfrm>
          <a:prstGeom prst="rect">
            <a:avLst/>
          </a:prstGeom>
          <a:solidFill>
            <a:srgbClr val="FFFF99"/>
          </a:solidFill>
          <a:ln>
            <a:solidFill>
              <a:schemeClr val="accent1"/>
            </a:solidFill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None/>
            </a:pPr>
            <a:r>
              <a:rPr lang="cs-CZ" altLang="cs-CZ" sz="1800" b="1" dirty="0" err="1"/>
              <a:t>fytoremediace</a:t>
            </a:r>
            <a:r>
              <a:rPr lang="cs-CZ" altLang="cs-CZ" sz="1800" b="1" dirty="0"/>
              <a:t> není vhodná k vyčištění všech kontaminovaných ploch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cs-CZ" altLang="cs-CZ" sz="1800" b="1" dirty="0"/>
              <a:t>- v půdě, kde je velké množství těžkých kovů, </a:t>
            </a:r>
            <a:r>
              <a:rPr lang="cs-CZ" altLang="cs-CZ" sz="1800" b="1" dirty="0" smtClean="0"/>
              <a:t>rostliny nevyrostou </a:t>
            </a:r>
            <a:endParaRPr lang="cs-CZ" altLang="cs-CZ" sz="1800" b="1" dirty="0"/>
          </a:p>
        </p:txBody>
      </p:sp>
      <p:sp>
        <p:nvSpPr>
          <p:cNvPr id="21509" name="TextovéPole 6"/>
          <p:cNvSpPr txBox="1">
            <a:spLocks noChangeArrowheads="1"/>
          </p:cNvSpPr>
          <p:nvPr/>
        </p:nvSpPr>
        <p:spPr bwMode="auto">
          <a:xfrm>
            <a:off x="1763688" y="5879231"/>
            <a:ext cx="3241030" cy="646113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 dirty="0">
                <a:solidFill>
                  <a:srgbClr val="FF0000"/>
                </a:solidFill>
              </a:rPr>
              <a:t>specifický typ rostlin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 dirty="0">
                <a:solidFill>
                  <a:srgbClr val="FF0000"/>
                </a:solidFill>
              </a:rPr>
              <a:t>fytotoxické omezení rostlin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68313" y="-27384"/>
            <a:ext cx="7989887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Fytoremediace</a:t>
            </a:r>
            <a:endParaRPr lang="cs-CZ" sz="36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3" name="Přímá spojnice se šipkou 2"/>
          <p:cNvCxnSpPr/>
          <p:nvPr/>
        </p:nvCxnSpPr>
        <p:spPr>
          <a:xfrm>
            <a:off x="3348038" y="5468714"/>
            <a:ext cx="0" cy="33655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7" descr="http://www.garten.cz/images_data/5424-vodni-hyacint-1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43663" y="14288"/>
            <a:ext cx="2520950" cy="193198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21513" name="TextovéPole 1"/>
          <p:cNvSpPr txBox="1">
            <a:spLocks noChangeArrowheads="1"/>
          </p:cNvSpPr>
          <p:nvPr/>
        </p:nvSpPr>
        <p:spPr bwMode="auto">
          <a:xfrm>
            <a:off x="6372225" y="1916113"/>
            <a:ext cx="25209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dirty="0"/>
              <a:t>vodní hyacinty - součást programu pro čištění užitkové vody před vypouštěním do řek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6012160" y="5807005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užití </a:t>
            </a:r>
            <a:r>
              <a:rPr lang="cs-CZ" dirty="0" err="1"/>
              <a:t>chelatorů</a:t>
            </a:r>
            <a:r>
              <a:rPr lang="cs-CZ" dirty="0"/>
              <a:t> pro zvýšení rozpustnosti kovů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899592" y="6130170"/>
            <a:ext cx="1151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!!!!!!!!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46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468313" y="765175"/>
            <a:ext cx="7272337" cy="424656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nevýhody</a:t>
            </a:r>
            <a:endParaRPr lang="cs-CZ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pomalá, dlouhodobá 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více než </a:t>
            </a:r>
            <a:r>
              <a:rPr lang="cs-CZ" sz="1600" i="1" dirty="0">
                <a:latin typeface="Arial" panose="020B0604020202020204" pitchFamily="34" charset="0"/>
                <a:cs typeface="Arial" panose="020B0604020202020204" pitchFamily="34" charset="0"/>
              </a:rPr>
              <a:t>2 roky (desítky let)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malé rozměry vhodných rostlin        nízká produkce biomasy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málo druhů vhodných rostlin 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tolerantních vůči znečištění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není 100%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problém s rostlinným odpadem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  - potřeba zvláštních skládek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       !!!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spadené listí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  - řízené spalování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nebezpečí kontaminace v potravinovém řetězci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kontaminanty jsou pod dosahem kořenů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není vyčíslená cena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nebezpečí spásání živočichy 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68313" y="-27384"/>
            <a:ext cx="7989887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Fytoremediace</a:t>
            </a:r>
            <a:endParaRPr lang="cs-CZ" sz="36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0" name="Přímá spojovací šipka 9"/>
          <p:cNvCxnSpPr/>
          <p:nvPr/>
        </p:nvCxnSpPr>
        <p:spPr>
          <a:xfrm>
            <a:off x="3419872" y="1628775"/>
            <a:ext cx="287337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3" name="TextovéPole 10"/>
          <p:cNvSpPr txBox="1">
            <a:spLocks noChangeArrowheads="1"/>
          </p:cNvSpPr>
          <p:nvPr/>
        </p:nvSpPr>
        <p:spPr bwMode="auto">
          <a:xfrm>
            <a:off x="1835150" y="5229200"/>
            <a:ext cx="3673475" cy="646113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65000"/>
              </a:schemeClr>
            </a:solidFill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 dirty="0">
                <a:solidFill>
                  <a:srgbClr val="FF0000"/>
                </a:solidFill>
              </a:rPr>
              <a:t>specifický typ rostlin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 dirty="0">
                <a:solidFill>
                  <a:srgbClr val="FF0000"/>
                </a:solidFill>
              </a:rPr>
              <a:t>fytotoxické omezení rostlin</a:t>
            </a:r>
          </a:p>
        </p:txBody>
      </p:sp>
      <p:sp>
        <p:nvSpPr>
          <p:cNvPr id="22534" name="Obdélník 1"/>
          <p:cNvSpPr>
            <a:spLocks noChangeArrowheads="1"/>
          </p:cNvSpPr>
          <p:nvPr/>
        </p:nvSpPr>
        <p:spPr bwMode="auto">
          <a:xfrm>
            <a:off x="610964" y="5877272"/>
            <a:ext cx="5617220" cy="584200"/>
          </a:xfrm>
          <a:prstGeom prst="rect">
            <a:avLst/>
          </a:prstGeom>
          <a:solidFill>
            <a:srgbClr val="FFFF99"/>
          </a:solidFill>
          <a:ln>
            <a:solidFill>
              <a:schemeClr val="accent1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 dirty="0"/>
              <a:t>výhodné pro </a:t>
            </a:r>
            <a:r>
              <a:rPr lang="cs-CZ" altLang="cs-CZ" sz="1600" dirty="0" err="1"/>
              <a:t>fytoremediaci</a:t>
            </a:r>
            <a:r>
              <a:rPr lang="cs-CZ" altLang="cs-CZ" sz="1600" dirty="0"/>
              <a:t> jsou stromy z čeledi </a:t>
            </a:r>
            <a:r>
              <a:rPr lang="cs-CZ" altLang="cs-CZ" sz="1600" i="1" dirty="0" err="1"/>
              <a:t>Salicaceae</a:t>
            </a:r>
            <a:r>
              <a:rPr lang="cs-CZ" altLang="cs-CZ" sz="1600" i="1" dirty="0"/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 i="1" dirty="0"/>
              <a:t>(topoly a vrby), jsou odolné, velmi rychle rostou</a:t>
            </a:r>
          </a:p>
        </p:txBody>
      </p:sp>
      <p:pic>
        <p:nvPicPr>
          <p:cNvPr id="19464" name="Picture 8" descr="rychlerostoucí topol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60032" y="2614941"/>
            <a:ext cx="4220469" cy="250153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1462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68313" y="-27384"/>
            <a:ext cx="7989887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Fytoremediace</a:t>
            </a:r>
            <a:endParaRPr lang="cs-CZ" sz="36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0484" name="TextovéPole 5"/>
          <p:cNvSpPr txBox="1">
            <a:spLocks noChangeArrowheads="1"/>
          </p:cNvSpPr>
          <p:nvPr/>
        </p:nvSpPr>
        <p:spPr bwMode="auto">
          <a:xfrm>
            <a:off x="251520" y="836613"/>
            <a:ext cx="8612519" cy="31239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b="1" dirty="0">
                <a:latin typeface="Arial" charset="0"/>
              </a:rPr>
              <a:t>vysoké koncentrace kovů a jejich </a:t>
            </a:r>
            <a:r>
              <a:rPr lang="cs-CZ" dirty="0">
                <a:latin typeface="Arial" charset="0"/>
              </a:rPr>
              <a:t>efekt na fyziologické procesy</a:t>
            </a:r>
          </a:p>
          <a:p>
            <a:pPr>
              <a:defRPr/>
            </a:pPr>
            <a:endParaRPr lang="cs-CZ" dirty="0">
              <a:latin typeface="Arial" charset="0"/>
            </a:endParaRPr>
          </a:p>
          <a:p>
            <a:pPr>
              <a:spcBef>
                <a:spcPts val="600"/>
              </a:spcBef>
              <a:buFontTx/>
              <a:buChar char="-"/>
              <a:defRPr/>
            </a:pPr>
            <a:r>
              <a:rPr lang="cs-CZ" dirty="0">
                <a:latin typeface="Arial" charset="0"/>
              </a:rPr>
              <a:t> způsobují rostlině stres, projevující se určitým druhem </a:t>
            </a:r>
            <a:r>
              <a:rPr lang="cs-CZ" dirty="0" smtClean="0">
                <a:latin typeface="Arial" charset="0"/>
              </a:rPr>
              <a:t>oxidativního </a:t>
            </a:r>
            <a:r>
              <a:rPr lang="cs-CZ" dirty="0">
                <a:latin typeface="Arial" charset="0"/>
              </a:rPr>
              <a:t>poškození </a:t>
            </a:r>
          </a:p>
          <a:p>
            <a:pPr>
              <a:spcBef>
                <a:spcPts val="600"/>
              </a:spcBef>
              <a:buFontTx/>
              <a:buChar char="-"/>
              <a:defRPr/>
            </a:pPr>
            <a:r>
              <a:rPr lang="cs-CZ" dirty="0">
                <a:latin typeface="Arial" charset="0"/>
              </a:rPr>
              <a:t> změny ve stavbě rostlin, ztloustnutí BS</a:t>
            </a:r>
          </a:p>
          <a:p>
            <a:pPr>
              <a:spcBef>
                <a:spcPts val="600"/>
              </a:spcBef>
              <a:buFontTx/>
              <a:buChar char="-"/>
              <a:defRPr/>
            </a:pPr>
            <a:r>
              <a:rPr lang="cs-CZ" dirty="0">
                <a:latin typeface="Arial" charset="0"/>
              </a:rPr>
              <a:t> inhibice klíčení pylu a růstu pylové láčky</a:t>
            </a:r>
          </a:p>
          <a:p>
            <a:pPr>
              <a:spcBef>
                <a:spcPts val="600"/>
              </a:spcBef>
              <a:buFontTx/>
              <a:buChar char="-"/>
              <a:defRPr/>
            </a:pPr>
            <a:r>
              <a:rPr lang="cs-CZ" dirty="0">
                <a:latin typeface="Arial" charset="0"/>
              </a:rPr>
              <a:t> poškození buněčných membrán</a:t>
            </a:r>
          </a:p>
          <a:p>
            <a:pPr>
              <a:spcBef>
                <a:spcPts val="600"/>
              </a:spcBef>
              <a:buFontTx/>
              <a:buChar char="-"/>
              <a:defRPr/>
            </a:pPr>
            <a:r>
              <a:rPr lang="pl-PL" dirty="0">
                <a:latin typeface="Arial" charset="0"/>
              </a:rPr>
              <a:t> redukuje růst rostlin - </a:t>
            </a:r>
            <a:r>
              <a:rPr lang="cs-CZ" dirty="0">
                <a:latin typeface="Arial" charset="0"/>
              </a:rPr>
              <a:t>nárůst jejich biomasy</a:t>
            </a:r>
          </a:p>
          <a:p>
            <a:pPr>
              <a:spcBef>
                <a:spcPts val="600"/>
              </a:spcBef>
              <a:buFontTx/>
              <a:buChar char="-"/>
              <a:defRPr/>
            </a:pPr>
            <a:r>
              <a:rPr lang="cs-CZ" dirty="0">
                <a:latin typeface="Arial" charset="0"/>
              </a:rPr>
              <a:t> snížení délky kořene</a:t>
            </a:r>
          </a:p>
          <a:p>
            <a:pPr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- redukce růstu listů a poškození struktury - chlorózy</a:t>
            </a:r>
          </a:p>
        </p:txBody>
      </p:sp>
      <p:pic>
        <p:nvPicPr>
          <p:cNvPr id="23562" name="Picture 10" descr="http://web2.mendelu.cz/af_221_multitext/vyziva_rostlin/images/biogenni_prvky/tk/tox_cd_ciro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12415" y="4221088"/>
            <a:ext cx="2627537" cy="175108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7" name="TextovéPole 1"/>
          <p:cNvSpPr txBox="1">
            <a:spLocks noChangeArrowheads="1"/>
          </p:cNvSpPr>
          <p:nvPr/>
        </p:nvSpPr>
        <p:spPr bwMode="auto">
          <a:xfrm>
            <a:off x="1042988" y="4868863"/>
            <a:ext cx="1044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 dirty="0"/>
              <a:t>Cd</a:t>
            </a:r>
          </a:p>
        </p:txBody>
      </p:sp>
      <p:pic>
        <p:nvPicPr>
          <p:cNvPr id="23558" name="Picture 14" descr="https://images.springer.com/sgw/books/medium/97894007444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6714" y="2245519"/>
            <a:ext cx="145732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16" descr="https://images.springer.com/sgw/books/medium/978364238468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337" y="4354512"/>
            <a:ext cx="145732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18" descr="https://encrypted-tbn2.gstatic.com/images?q=tbn:ANd9GcR5THKAGVQqFXEwa5W_8L8htQ9z4JjGX-R2H5MBLIIZc3IXdoMC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550" y="4365625"/>
            <a:ext cx="145732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72" name="Picture 20" descr="https://encrypted-tbn1.gstatic.com/images?q=tbn:ANd9GcREKmCNEuD3dEXOhatQ1A5BZV5PpGMHOaLEiGbo_t4ndH4NU7lr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5373688"/>
            <a:ext cx="1936750" cy="140811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2"/>
          <p:cNvSpPr>
            <a:spLocks noChangeArrowheads="1"/>
          </p:cNvSpPr>
          <p:nvPr/>
        </p:nvSpPr>
        <p:spPr bwMode="auto">
          <a:xfrm>
            <a:off x="2286000" y="6505575"/>
            <a:ext cx="4572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dirty="0"/>
              <a:t>https://www.youtube.com/watch?v=WjO9Wgsy5uQ</a:t>
            </a:r>
          </a:p>
        </p:txBody>
      </p:sp>
    </p:spTree>
    <p:extLst>
      <p:ext uri="{BB962C8B-B14F-4D97-AF65-F5344CB8AC3E}">
        <p14:creationId xmlns:p14="http://schemas.microsoft.com/office/powerpoint/2010/main" val="215873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07504" y="1988840"/>
            <a:ext cx="8278688" cy="1723549"/>
          </a:xfrm>
          <a:prstGeom prst="rect">
            <a:avLst/>
          </a:prstGeom>
          <a:solidFill>
            <a:srgbClr val="FFFFE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1948  </a:t>
            </a:r>
            <a:r>
              <a:rPr lang="cs-CZ" i="1" dirty="0" err="1">
                <a:latin typeface="Arial" panose="020B0604020202020204" pitchFamily="34" charset="0"/>
                <a:cs typeface="Arial" panose="020B0604020202020204" pitchFamily="34" charset="0"/>
              </a:rPr>
              <a:t>Alyssum</a:t>
            </a:r>
            <a:r>
              <a:rPr lang="cs-CZ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i="1" dirty="0" err="1">
                <a:latin typeface="Arial" panose="020B0604020202020204" pitchFamily="34" charset="0"/>
                <a:cs typeface="Arial" panose="020B0604020202020204" pitchFamily="34" charset="0"/>
              </a:rPr>
              <a:t>bertolonii</a:t>
            </a:r>
            <a:r>
              <a:rPr lang="cs-CZ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akumulace 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 (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tařice, </a:t>
            </a:r>
            <a:r>
              <a:rPr lang="cs-CZ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tařinka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- brukvovité)</a:t>
            </a:r>
          </a:p>
          <a:p>
            <a:pPr marL="342900" indent="-342900" fontAlgn="auto">
              <a:spcBef>
                <a:spcPts val="1200"/>
              </a:spcBef>
              <a:spcAft>
                <a:spcPts val="0"/>
              </a:spcAft>
              <a:buFontTx/>
              <a:buAutoNum type="arabicPlain" startAt="1961"/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i="1" dirty="0"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cs-CZ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murrale</a:t>
            </a:r>
            <a:r>
              <a:rPr lang="cs-CZ" i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(tařice zední</a:t>
            </a:r>
            <a:r>
              <a:rPr lang="cs-CZ" i="1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</a:p>
          <a:p>
            <a:pPr marL="342900" indent="-342900"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2005</a:t>
            </a:r>
            <a:r>
              <a:rPr lang="cs-CZ" i="1" dirty="0">
                <a:latin typeface="Arial" panose="020B0604020202020204" pitchFamily="34" charset="0"/>
                <a:cs typeface="Arial" panose="020B0604020202020204" pitchFamily="34" charset="0"/>
              </a:rPr>
              <a:t> cca 450 rostlinných druhů - tzv. </a:t>
            </a:r>
            <a:r>
              <a:rPr lang="cs-CZ" b="1" i="1" dirty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cs-CZ" sz="2000" b="1" i="1" cap="all" dirty="0" err="1">
                <a:latin typeface="Arial" panose="020B0604020202020204" pitchFamily="34" charset="0"/>
                <a:cs typeface="Arial" panose="020B0604020202020204" pitchFamily="34" charset="0"/>
              </a:rPr>
              <a:t>hyperakumulátory</a:t>
            </a:r>
            <a:r>
              <a:rPr lang="cs-CZ" b="1" i="1" cap="all" dirty="0">
                <a:latin typeface="Arial" panose="020B0604020202020204" pitchFamily="34" charset="0"/>
                <a:cs typeface="Arial" panose="020B0604020202020204" pitchFamily="34" charset="0"/>
              </a:rPr>
              <a:t>“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cs-CZ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teorie vzniku </a:t>
            </a:r>
            <a:r>
              <a:rPr lang="cs-CZ" sz="1600" i="1" dirty="0">
                <a:latin typeface="Arial" panose="020B0604020202020204" pitchFamily="34" charset="0"/>
                <a:cs typeface="Arial" panose="020B0604020202020204" pitchFamily="34" charset="0"/>
              </a:rPr>
              <a:t>- obrana vůči hmyzu - hmyz   preferuje  </a:t>
            </a:r>
            <a:r>
              <a:rPr lang="cs-CZ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pouze nízké </a:t>
            </a:r>
            <a:r>
              <a:rPr lang="cs-CZ" sz="1600" i="1" dirty="0">
                <a:latin typeface="Arial" panose="020B0604020202020204" pitchFamily="34" charset="0"/>
                <a:cs typeface="Arial" panose="020B0604020202020204" pitchFamily="34" charset="0"/>
              </a:rPr>
              <a:t>koncentrace kovu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68313" y="-27384"/>
            <a:ext cx="7989887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Fytoremediace</a:t>
            </a:r>
            <a:endParaRPr lang="cs-CZ" sz="36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4580" name="TextovéPole 5"/>
          <p:cNvSpPr txBox="1">
            <a:spLocks noChangeArrowheads="1"/>
          </p:cNvSpPr>
          <p:nvPr/>
        </p:nvSpPr>
        <p:spPr bwMode="auto">
          <a:xfrm>
            <a:off x="107504" y="620688"/>
            <a:ext cx="6191771" cy="1292225"/>
          </a:xfrm>
          <a:prstGeom prst="rect">
            <a:avLst/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cs-CZ" altLang="cs-CZ" sz="1800" dirty="0" smtClean="0"/>
              <a:t>rostliny a těžké kovy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cs-CZ" altLang="cs-CZ" sz="1800" dirty="0" smtClean="0"/>
          </a:p>
          <a:p>
            <a:pPr eaLnBrk="1" hangingPunct="1">
              <a:spcBef>
                <a:spcPts val="600"/>
              </a:spcBef>
              <a:buFontTx/>
              <a:buNone/>
              <a:defRPr/>
            </a:pPr>
            <a:r>
              <a:rPr lang="cs-CZ" sz="1600" b="1" dirty="0" smtClean="0">
                <a:solidFill>
                  <a:srgbClr val="FF0000"/>
                </a:solidFill>
              </a:rPr>
              <a:t>100 x vyšší akumulace kovu v kořenech, listech a stonku </a:t>
            </a:r>
          </a:p>
          <a:p>
            <a:pPr eaLnBrk="1" hangingPunct="1">
              <a:spcBef>
                <a:spcPts val="600"/>
              </a:spcBef>
              <a:buFontTx/>
              <a:buNone/>
              <a:defRPr/>
            </a:pPr>
            <a:r>
              <a:rPr lang="cs-CZ" sz="1600" b="1" dirty="0" smtClean="0">
                <a:solidFill>
                  <a:srgbClr val="FF0000"/>
                </a:solidFill>
              </a:rPr>
              <a:t>          než u ostatních rostlin</a:t>
            </a:r>
            <a:endParaRPr lang="cs-CZ" altLang="cs-CZ" sz="1800" dirty="0" smtClean="0"/>
          </a:p>
        </p:txBody>
      </p:sp>
      <p:sp>
        <p:nvSpPr>
          <p:cNvPr id="24581" name="Obdélník 6"/>
          <p:cNvSpPr>
            <a:spLocks noChangeArrowheads="1"/>
          </p:cNvSpPr>
          <p:nvPr/>
        </p:nvSpPr>
        <p:spPr bwMode="auto">
          <a:xfrm>
            <a:off x="2303239" y="3933056"/>
            <a:ext cx="673325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dirty="0"/>
              <a:t>skupina rostlin udržující kovy ve svém kořenovém systému, do nadzemních částí je téměř netransportují - jednoděložné rostliny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dirty="0"/>
              <a:t>                                                                     (kostřava, čirok)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0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dirty="0"/>
              <a:t>skupina rostlin hromadící kovy v nadzemních částech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dirty="0"/>
              <a:t>                                                           - indikátory a </a:t>
            </a:r>
            <a:r>
              <a:rPr lang="cs-CZ" altLang="cs-CZ" sz="1400" dirty="0" err="1"/>
              <a:t>hyperakumulátory</a:t>
            </a:r>
            <a:endParaRPr lang="cs-CZ" altLang="cs-CZ" sz="1400" dirty="0"/>
          </a:p>
        </p:txBody>
      </p:sp>
      <p:pic>
        <p:nvPicPr>
          <p:cNvPr id="24584" name="Picture 8" descr="Penizek modravý (Thlaspi cearulescens). Kredit: USDA (K6054-9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638" y="3972672"/>
            <a:ext cx="2076114" cy="2880566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83" name="TextovéPole 2"/>
          <p:cNvSpPr txBox="1">
            <a:spLocks noChangeArrowheads="1"/>
          </p:cNvSpPr>
          <p:nvPr/>
        </p:nvSpPr>
        <p:spPr bwMode="auto">
          <a:xfrm>
            <a:off x="2158752" y="5949280"/>
            <a:ext cx="7021760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/>
              <a:t>penízek modravý k odstranění </a:t>
            </a:r>
            <a:r>
              <a:rPr lang="cs-CZ" altLang="cs-CZ" sz="1200" b="1" dirty="0" smtClean="0"/>
              <a:t>Cd, chrání </a:t>
            </a:r>
            <a:r>
              <a:rPr lang="cs-CZ" altLang="cs-CZ" sz="1200" b="1" dirty="0"/>
              <a:t>půdní </a:t>
            </a:r>
            <a:r>
              <a:rPr lang="cs-CZ" altLang="cs-CZ" sz="1200" b="1" dirty="0" smtClean="0"/>
              <a:t>mikroflóru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sz="1200" dirty="0" smtClean="0"/>
              <a:t>snížit </a:t>
            </a:r>
            <a:r>
              <a:rPr lang="cs-CZ" sz="1200" dirty="0"/>
              <a:t>koncentraci </a:t>
            </a:r>
            <a:r>
              <a:rPr lang="cs-CZ" sz="1200" dirty="0" smtClean="0"/>
              <a:t>Cd v</a:t>
            </a:r>
            <a:r>
              <a:rPr lang="cs-CZ" sz="1200" dirty="0"/>
              <a:t> půdě na bezpečnou úroveň za tři až deset </a:t>
            </a:r>
            <a:r>
              <a:rPr lang="cs-CZ" sz="1200" dirty="0" smtClean="0"/>
              <a:t>let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sz="1200" dirty="0" smtClean="0"/>
              <a:t> - </a:t>
            </a:r>
            <a:r>
              <a:rPr lang="cs-CZ" sz="1200" dirty="0" err="1" smtClean="0"/>
              <a:t>f</a:t>
            </a:r>
            <a:r>
              <a:rPr lang="cs-CZ" sz="1200" b="1" dirty="0" err="1" smtClean="0"/>
              <a:t>ytoremediace</a:t>
            </a:r>
            <a:r>
              <a:rPr lang="cs-CZ" sz="1200" b="1" dirty="0" smtClean="0"/>
              <a:t> 1 ha stojí </a:t>
            </a:r>
            <a:r>
              <a:rPr lang="cs-CZ" sz="1200" b="1" dirty="0"/>
              <a:t>ročně kolem 600 </a:t>
            </a:r>
            <a:r>
              <a:rPr lang="cs-CZ" sz="1200" b="1" dirty="0" smtClean="0"/>
              <a:t>- </a:t>
            </a:r>
            <a:r>
              <a:rPr lang="cs-CZ" sz="1200" b="1" dirty="0"/>
              <a:t>2 500 amerických </a:t>
            </a:r>
            <a:r>
              <a:rPr lang="cs-CZ" sz="1200" b="1" dirty="0" smtClean="0"/>
              <a:t>dolarů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sz="1200" b="1" dirty="0" smtClean="0"/>
              <a:t> - </a:t>
            </a:r>
            <a:r>
              <a:rPr lang="cs-CZ" sz="1200" b="1" dirty="0"/>
              <a:t>odstranění kontaminované půdy z 1 </a:t>
            </a:r>
            <a:r>
              <a:rPr lang="cs-CZ" sz="1200" b="1" dirty="0" smtClean="0"/>
              <a:t>ha, </a:t>
            </a:r>
            <a:r>
              <a:rPr lang="cs-CZ" sz="1200" b="1" dirty="0"/>
              <a:t>nahrazení čistou půdou stojí </a:t>
            </a:r>
            <a:r>
              <a:rPr lang="cs-CZ" sz="1200" b="1" dirty="0" smtClean="0"/>
              <a:t>cca 2,5</a:t>
            </a:r>
            <a:r>
              <a:rPr lang="cs-CZ" sz="1200" b="1" dirty="0"/>
              <a:t> milionu </a:t>
            </a:r>
            <a:r>
              <a:rPr lang="cs-CZ" sz="1200" b="1" dirty="0" smtClean="0"/>
              <a:t>dolarů</a:t>
            </a:r>
            <a:endParaRPr lang="cs-CZ" altLang="cs-CZ" sz="1200" b="1" dirty="0"/>
          </a:p>
        </p:txBody>
      </p:sp>
      <p:pic>
        <p:nvPicPr>
          <p:cNvPr id="5222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457" y="14141"/>
            <a:ext cx="2067882" cy="25053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2195736" y="5318051"/>
            <a:ext cx="6840761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Cd do ŽP - důlní průmysl,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zpracování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rud,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 tavení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zinkových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-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potraviny 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obsahují 10 až 300 µg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Cd v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kg 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čerstvé hmoty </a:t>
            </a:r>
          </a:p>
        </p:txBody>
      </p:sp>
    </p:spTree>
    <p:extLst>
      <p:ext uri="{BB962C8B-B14F-4D97-AF65-F5344CB8AC3E}">
        <p14:creationId xmlns:p14="http://schemas.microsoft.com/office/powerpoint/2010/main" val="33595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ovéPole 6"/>
          <p:cNvSpPr txBox="1">
            <a:spLocks noChangeArrowheads="1"/>
          </p:cNvSpPr>
          <p:nvPr/>
        </p:nvSpPr>
        <p:spPr bwMode="auto">
          <a:xfrm>
            <a:off x="323528" y="836712"/>
            <a:ext cx="8281045" cy="2416175"/>
          </a:xfrm>
          <a:prstGeom prst="rect">
            <a:avLst/>
          </a:prstGeom>
          <a:solidFill>
            <a:srgbClr val="FFFFE7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 dirty="0"/>
              <a:t>vznik </a:t>
            </a:r>
            <a:r>
              <a:rPr lang="cs-CZ" altLang="cs-CZ" sz="1800" b="1" dirty="0" err="1"/>
              <a:t>hyperakumulace</a:t>
            </a:r>
            <a:r>
              <a:rPr lang="cs-CZ" altLang="cs-CZ" sz="1800" b="1" dirty="0"/>
              <a:t> (</a:t>
            </a:r>
            <a:r>
              <a:rPr lang="cs-CZ" altLang="cs-CZ" sz="1800" b="1" dirty="0" err="1"/>
              <a:t>Boyd</a:t>
            </a:r>
            <a:r>
              <a:rPr lang="cs-CZ" altLang="cs-CZ" sz="1800" b="1" dirty="0"/>
              <a:t>, 2007)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 dirty="0"/>
              <a:t> 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cs-CZ" altLang="cs-CZ" sz="1800" dirty="0"/>
              <a:t>1. </a:t>
            </a:r>
            <a:r>
              <a:rPr lang="cs-CZ" altLang="cs-CZ" sz="1800" dirty="0" smtClean="0"/>
              <a:t>náhodná </a:t>
            </a:r>
            <a:r>
              <a:rPr lang="cs-CZ" altLang="cs-CZ" sz="1800" dirty="0"/>
              <a:t>mutace 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cs-CZ" altLang="cs-CZ" sz="1800" dirty="0"/>
              <a:t>2. vyšší stupeň tolerance rostlin vůči těžkým kovům 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cs-CZ" altLang="cs-CZ" sz="1800" dirty="0"/>
              <a:t>3. snížení osmotického vysoušení 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cs-CZ" altLang="cs-CZ" sz="1800" dirty="0"/>
              <a:t>4. obrana vůči přirozeným nepřátelům - </a:t>
            </a:r>
            <a:r>
              <a:rPr lang="cs-CZ" altLang="cs-CZ" sz="1400" dirty="0"/>
              <a:t>proti herbivornímu hmyzu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cs-CZ" altLang="cs-CZ" sz="1800" dirty="0"/>
              <a:t>5. </a:t>
            </a:r>
            <a:r>
              <a:rPr lang="cs-CZ" altLang="cs-CZ" sz="1800" dirty="0" smtClean="0"/>
              <a:t>konkurence </a:t>
            </a:r>
            <a:r>
              <a:rPr lang="cs-CZ" altLang="cs-CZ" sz="1800" dirty="0"/>
              <a:t>s jinými rostlinami 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68313" y="-27384"/>
            <a:ext cx="7989887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Fytoremediace</a:t>
            </a:r>
            <a:endParaRPr lang="cs-CZ" sz="36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5605" name="TextovéPole 6"/>
          <p:cNvSpPr txBox="1">
            <a:spLocks noChangeArrowheads="1"/>
          </p:cNvSpPr>
          <p:nvPr/>
        </p:nvSpPr>
        <p:spPr bwMode="auto">
          <a:xfrm>
            <a:off x="1331913" y="6092825"/>
            <a:ext cx="73437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i="1"/>
              <a:t>Asteraceae, Brassicaceae, Caryophyllaceae, Cyperaceae, Fabaceae, Lamiaceae, Poaceae, Violaceae, Euphobiaceae</a:t>
            </a:r>
            <a:endParaRPr lang="cs-CZ" altLang="cs-CZ" sz="1800"/>
          </a:p>
        </p:txBody>
      </p:sp>
      <p:sp>
        <p:nvSpPr>
          <p:cNvPr id="25606" name="Obdélník 8"/>
          <p:cNvSpPr>
            <a:spLocks noChangeArrowheads="1"/>
          </p:cNvSpPr>
          <p:nvPr/>
        </p:nvSpPr>
        <p:spPr bwMode="auto">
          <a:xfrm>
            <a:off x="1763713" y="5087938"/>
            <a:ext cx="7129462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i="1"/>
              <a:t>Thlaspi careulescens, Brassica oleracea, Arabidopsis thaliana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i="1"/>
              <a:t>Helianthus annus, Medicago sativa, Alyssum bertolonii</a:t>
            </a:r>
          </a:p>
        </p:txBody>
      </p:sp>
      <p:sp>
        <p:nvSpPr>
          <p:cNvPr id="22535" name="TextovéPole 13"/>
          <p:cNvSpPr txBox="1">
            <a:spLocks noChangeArrowheads="1"/>
          </p:cNvSpPr>
          <p:nvPr/>
        </p:nvSpPr>
        <p:spPr bwMode="auto">
          <a:xfrm>
            <a:off x="323528" y="3501008"/>
            <a:ext cx="7993385" cy="1569660"/>
          </a:xfrm>
          <a:prstGeom prst="rect">
            <a:avLst/>
          </a:prstGeom>
          <a:solidFill>
            <a:srgbClr val="FFF2E5"/>
          </a:solid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sz="1200" b="1" dirty="0">
                <a:latin typeface="Arial" charset="0"/>
              </a:rPr>
              <a:t>Laboratoř rostlinných biotechnologií - Společná laboratoř ÚEB AV ČR, v.v.i. A VÚRV, </a:t>
            </a:r>
          </a:p>
          <a:p>
            <a:pPr>
              <a:defRPr/>
            </a:pPr>
            <a:r>
              <a:rPr lang="cs-CZ" sz="1200" dirty="0">
                <a:latin typeface="Arial" charset="0"/>
              </a:rPr>
              <a:t>použili na čištění uranem a radiem znečištěné </a:t>
            </a:r>
            <a:r>
              <a:rPr lang="cs-CZ" sz="1200" b="1" dirty="0">
                <a:latin typeface="Arial" charset="0"/>
              </a:rPr>
              <a:t>vody v Mydlovarech - použili kořenovou čistírnu</a:t>
            </a:r>
          </a:p>
          <a:p>
            <a:pPr>
              <a:defRPr/>
            </a:pPr>
            <a:r>
              <a:rPr lang="cs-CZ" sz="1200" dirty="0" smtClean="0">
                <a:latin typeface="Arial" charset="0"/>
              </a:rPr>
              <a:t>úpravna vytěžené uranové rudy 1962 - 1991, byly využity jámy po těžbě lignitu</a:t>
            </a:r>
          </a:p>
          <a:p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lesotechnická rekultivace a </a:t>
            </a: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sanované odkaliště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bylo </a:t>
            </a: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zatravněno</a:t>
            </a:r>
            <a:endParaRPr lang="cs-CZ" sz="1200" b="1" dirty="0">
              <a:latin typeface="Arial" charset="0"/>
            </a:endParaRPr>
          </a:p>
          <a:p>
            <a:r>
              <a:rPr lang="pl-P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v roce </a:t>
            </a: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2010 byl obsah </a:t>
            </a:r>
            <a:r>
              <a:rPr lang="pl-P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radionuklidů </a:t>
            </a: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ve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většině analyzovaných vzorků na hranici měřitelnosti</a:t>
            </a:r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cs-CZ" sz="1200" b="1" dirty="0" smtClean="0">
              <a:latin typeface="Arial" charset="0"/>
            </a:endParaRPr>
          </a:p>
          <a:p>
            <a:pPr>
              <a:defRPr/>
            </a:pPr>
            <a:endParaRPr lang="cs-CZ" sz="1200" b="1" dirty="0">
              <a:latin typeface="Arial" charset="0"/>
            </a:endParaRPr>
          </a:p>
          <a:p>
            <a:pPr>
              <a:defRPr/>
            </a:pPr>
            <a:r>
              <a:rPr lang="cs-CZ" sz="1200" b="1" dirty="0" smtClean="0">
                <a:latin typeface="Arial" charset="0"/>
              </a:rPr>
              <a:t>Mendelova </a:t>
            </a:r>
            <a:r>
              <a:rPr lang="cs-CZ" sz="1200" b="1" dirty="0">
                <a:latin typeface="Arial" charset="0"/>
              </a:rPr>
              <a:t>univerzita v Brně</a:t>
            </a:r>
            <a:endParaRPr lang="cs-CZ" dirty="0">
              <a:latin typeface="Arial" charset="0"/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7090890" y="3501008"/>
            <a:ext cx="2017614" cy="1015663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svou toxicitou představují radionuklidy v ŽP velké riziko, a to i kvůli jejich možnému šíření potravním řetězcem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264" y="67484"/>
            <a:ext cx="2341240" cy="28365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864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ipsa 6"/>
          <p:cNvSpPr/>
          <p:nvPr/>
        </p:nvSpPr>
        <p:spPr>
          <a:xfrm>
            <a:off x="2268538" y="1557338"/>
            <a:ext cx="3527425" cy="57626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ideální rostlina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395288" y="836613"/>
            <a:ext cx="7921625" cy="646112"/>
          </a:xfrm>
          <a:prstGeom prst="rect">
            <a:avLst/>
          </a:prstGeom>
          <a:solidFill>
            <a:srgbClr val="C0FF8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příjem kořeny - z půdy, jejich transport do stonků a listů</a:t>
            </a:r>
          </a:p>
          <a:p>
            <a:pPr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příjem nadzemní částí rostliny - výfukové plyny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395536" y="2205038"/>
            <a:ext cx="6408738" cy="2278062"/>
          </a:xfrm>
          <a:prstGeom prst="rect">
            <a:avLst/>
          </a:prstGeom>
          <a:solidFill>
            <a:srgbClr val="FFFFC5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akumuluje</a:t>
            </a:r>
          </a:p>
          <a:p>
            <a:pPr>
              <a:spcBef>
                <a:spcPts val="600"/>
              </a:spcBef>
              <a:defRPr/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degraduje</a:t>
            </a:r>
          </a:p>
          <a:p>
            <a:pPr>
              <a:spcBef>
                <a:spcPts val="600"/>
              </a:spcBef>
              <a:defRPr/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detoxifikuje</a:t>
            </a:r>
          </a:p>
          <a:p>
            <a:pPr>
              <a:spcBef>
                <a:spcPts val="600"/>
              </a:spcBef>
              <a:defRPr/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roste na kontaminované půdě</a:t>
            </a:r>
          </a:p>
          <a:p>
            <a:pPr>
              <a:spcBef>
                <a:spcPts val="600"/>
              </a:spcBef>
              <a:defRPr/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produkuje velké množství biomasy</a:t>
            </a:r>
          </a:p>
          <a:p>
            <a:pPr>
              <a:spcBef>
                <a:spcPts val="600"/>
              </a:spcBef>
              <a:defRPr/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tolerantní k salinitě a jiným toxickým podmínkám</a:t>
            </a:r>
          </a:p>
          <a:p>
            <a:pPr>
              <a:spcBef>
                <a:spcPts val="600"/>
              </a:spcBef>
              <a:defRPr/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poskytuje ekonomické hodnoty - textilní vlákna 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(len, konopí)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395288" y="5589588"/>
            <a:ext cx="6840537" cy="892552"/>
          </a:xfrm>
          <a:prstGeom prst="rect">
            <a:avLst/>
          </a:prstGeom>
          <a:solidFill>
            <a:srgbClr val="FFFFC5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GMO - gen </a:t>
            </a:r>
          </a:p>
          <a:p>
            <a:pPr>
              <a:spcBef>
                <a:spcPts val="600"/>
              </a:spcBef>
              <a:defRPr/>
            </a:pPr>
            <a:r>
              <a:rPr lang="cs-CZ" sz="1400" dirty="0" err="1">
                <a:latin typeface="Arial" panose="020B0604020202020204" pitchFamily="34" charset="0"/>
                <a:cs typeface="Arial" panose="020B0604020202020204" pitchFamily="34" charset="0"/>
              </a:rPr>
              <a:t>fytovolatizace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- bakteriální geny transformovány do rostlin </a:t>
            </a:r>
            <a:r>
              <a:rPr lang="cs-CZ" sz="1400" dirty="0" err="1">
                <a:latin typeface="Arial" panose="020B0604020202020204" pitchFamily="34" charset="0"/>
                <a:cs typeface="Arial" panose="020B0604020202020204" pitchFamily="34" charset="0"/>
              </a:rPr>
              <a:t>transgeny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merA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s-CZ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merB</a:t>
            </a:r>
            <a:r>
              <a:rPr lang="cs-CZ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600"/>
              </a:spcBef>
              <a:defRPr/>
            </a:pPr>
            <a:r>
              <a:rPr lang="cs-CZ" sz="1400" dirty="0" err="1">
                <a:latin typeface="Arial" panose="020B0604020202020204" pitchFamily="34" charset="0"/>
                <a:cs typeface="Arial" panose="020B0604020202020204" pitchFamily="34" charset="0"/>
              </a:rPr>
              <a:t>fytoextrakce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- gen </a:t>
            </a:r>
            <a:r>
              <a:rPr lang="cs-CZ" sz="1400" i="1" dirty="0">
                <a:latin typeface="Arial" panose="020B0604020202020204" pitchFamily="34" charset="0"/>
                <a:cs typeface="Arial" panose="020B0604020202020204" pitchFamily="34" charset="0"/>
              </a:rPr>
              <a:t>gsh1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s-CZ" sz="1400" i="1" dirty="0">
                <a:latin typeface="Arial" panose="020B0604020202020204" pitchFamily="34" charset="0"/>
                <a:cs typeface="Arial" panose="020B0604020202020204" pitchFamily="34" charset="0"/>
              </a:rPr>
              <a:t>gsh2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z </a:t>
            </a:r>
            <a:r>
              <a:rPr lang="cs-CZ" sz="1400" i="1" dirty="0">
                <a:latin typeface="Arial" panose="020B0604020202020204" pitchFamily="34" charset="0"/>
                <a:cs typeface="Arial" panose="020B0604020202020204" pitchFamily="34" charset="0"/>
              </a:rPr>
              <a:t>E. </a:t>
            </a:r>
            <a:r>
              <a:rPr lang="cs-CZ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coli</a:t>
            </a:r>
            <a:r>
              <a:rPr lang="cs-CZ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cs-CZ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Brassica</a:t>
            </a:r>
            <a:r>
              <a:rPr lang="cs-CZ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juncea</a:t>
            </a:r>
            <a:r>
              <a:rPr lang="cs-CZ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6630" name="TextovéPole 11"/>
          <p:cNvSpPr txBox="1">
            <a:spLocks noChangeArrowheads="1"/>
          </p:cNvSpPr>
          <p:nvPr/>
        </p:nvSpPr>
        <p:spPr bwMode="auto">
          <a:xfrm>
            <a:off x="395288" y="5157192"/>
            <a:ext cx="4248720" cy="400110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 smtClean="0"/>
              <a:t>velký potenciál v GM </a:t>
            </a:r>
            <a:r>
              <a:rPr lang="cs-CZ" altLang="cs-CZ" sz="2000" b="1" dirty="0"/>
              <a:t>rostlinách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68313" y="-27384"/>
            <a:ext cx="7989887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Fytoremediace</a:t>
            </a:r>
            <a:endParaRPr lang="cs-CZ" sz="36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3561" name="Picture 9" descr="http://upload.wikimedia.org/wikipedia/commons/0/04/Brassica_juncea_(Köhler)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80288" y="4581525"/>
            <a:ext cx="1635125" cy="218916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26634" name="TextovéPole 11"/>
          <p:cNvSpPr txBox="1">
            <a:spLocks noChangeArrowheads="1"/>
          </p:cNvSpPr>
          <p:nvPr/>
        </p:nvSpPr>
        <p:spPr bwMode="auto">
          <a:xfrm>
            <a:off x="5456238" y="6445076"/>
            <a:ext cx="18526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brukev </a:t>
            </a:r>
            <a:r>
              <a:rPr lang="cs-CZ" altLang="cs-CZ" sz="1800" dirty="0" err="1"/>
              <a:t>sítiňovitá</a:t>
            </a:r>
            <a:endParaRPr lang="cs-CZ" altLang="cs-CZ" sz="1800" dirty="0"/>
          </a:p>
        </p:txBody>
      </p:sp>
      <p:sp>
        <p:nvSpPr>
          <p:cNvPr id="2" name="TextovéPole 1"/>
          <p:cNvSpPr txBox="1"/>
          <p:nvPr/>
        </p:nvSpPr>
        <p:spPr>
          <a:xfrm>
            <a:off x="4356100" y="2300679"/>
            <a:ext cx="2880196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toxicita 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pro potravní řetězec zvířat </a:t>
            </a:r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a člověka</a:t>
            </a:r>
            <a:endParaRPr lang="cs-CZ" dirty="0"/>
          </a:p>
        </p:txBody>
      </p:sp>
      <p:pic>
        <p:nvPicPr>
          <p:cNvPr id="8" name="Picture 9" descr="http://t2.gstatic.com/images?q=tbn:ANd9GcRi1LF8n7UYbs0LlJ9xIkAWkKHiIfqZF5w3GPzuoG5I490tyInjg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92950" y="1341438"/>
            <a:ext cx="1847850" cy="246697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8652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68313" y="-27384"/>
            <a:ext cx="7989887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b="1" dirty="0" err="1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Fytoremediace</a:t>
            </a:r>
            <a:r>
              <a:rPr lang="cs-CZ" sz="36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- metody</a:t>
            </a:r>
            <a:endParaRPr lang="cs-CZ" sz="36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7651" name="TextovéPole 2"/>
          <p:cNvSpPr txBox="1">
            <a:spLocks noChangeArrowheads="1"/>
          </p:cNvSpPr>
          <p:nvPr/>
        </p:nvSpPr>
        <p:spPr bwMode="auto">
          <a:xfrm>
            <a:off x="7524750" y="549275"/>
            <a:ext cx="13684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i="1"/>
              <a:t>nízké náklady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7164388" y="908050"/>
            <a:ext cx="1871662" cy="369888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dirty="0" err="1"/>
              <a:t>superrostliny</a:t>
            </a:r>
            <a:r>
              <a:rPr lang="cs-CZ" dirty="0"/>
              <a:t>???</a:t>
            </a:r>
          </a:p>
        </p:txBody>
      </p:sp>
      <p:graphicFrame>
        <p:nvGraphicFramePr>
          <p:cNvPr id="6" name="Tabulk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6901882"/>
              </p:ext>
            </p:extLst>
          </p:nvPr>
        </p:nvGraphicFramePr>
        <p:xfrm>
          <a:off x="107950" y="1412875"/>
          <a:ext cx="8893174" cy="4327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2712"/>
                <a:gridCol w="1904557"/>
                <a:gridCol w="1778635"/>
                <a:gridCol w="1852745"/>
                <a:gridCol w="1704525"/>
              </a:tblGrid>
              <a:tr h="579024">
                <a:tc>
                  <a:txBody>
                    <a:bodyPr/>
                    <a:lstStyle/>
                    <a:p>
                      <a:r>
                        <a:rPr lang="cs-CZ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metody </a:t>
                      </a:r>
                      <a:r>
                        <a:rPr lang="cs-CZ" sz="16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fytoremediace</a:t>
                      </a:r>
                      <a:endParaRPr lang="cs-CZ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88" marB="4568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88" marB="4568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substrát</a:t>
                      </a:r>
                      <a:endParaRPr lang="cs-CZ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88" marB="4568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cíl</a:t>
                      </a:r>
                      <a:endParaRPr lang="cs-CZ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88" marB="4568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rostlina</a:t>
                      </a:r>
                      <a:endParaRPr lang="cs-CZ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88" marB="4568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005715">
                <a:tc>
                  <a:txBody>
                    <a:bodyPr/>
                    <a:lstStyle/>
                    <a:p>
                      <a:r>
                        <a:rPr lang="cs-CZ" sz="16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fytoextrakce</a:t>
                      </a:r>
                      <a:r>
                        <a:rPr lang="cs-CZ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</a:p>
                    <a:p>
                      <a:r>
                        <a:rPr lang="cs-CZ" sz="16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fytoakumulace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88" marB="45688">
                    <a:solidFill>
                      <a:srgbClr val="FFF2E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odstranění toxických látek</a:t>
                      </a:r>
                      <a:r>
                        <a:rPr lang="cs-CZ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z půdy a vody, akumulací rychle rostoucí rostlinou - -</a:t>
                      </a:r>
                      <a:r>
                        <a:rPr lang="cs-CZ" sz="12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zůstává v rostlině</a:t>
                      </a:r>
                      <a:endParaRPr lang="cs-CZ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88" marB="45688">
                    <a:solidFill>
                      <a:srgbClr val="FFF2E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půda, sedimenty, kaly, odpadní vody, </a:t>
                      </a:r>
                    </a:p>
                  </a:txBody>
                  <a:tcPr marL="91447" marR="91447" marT="45688" marB="45688">
                    <a:solidFill>
                      <a:srgbClr val="FFF2E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toxické kovy</a:t>
                      </a:r>
                    </a:p>
                    <a:p>
                      <a:r>
                        <a:rPr lang="cs-CZ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radionuklidy</a:t>
                      </a:r>
                      <a:endParaRPr lang="cs-C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88" marB="45688">
                    <a:solidFill>
                      <a:srgbClr val="FFF2E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Thlaspi</a:t>
                      </a:r>
                      <a:r>
                        <a:rPr lang="cs-CZ" sz="12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cs-CZ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</a:t>
                      </a:r>
                      <a:r>
                        <a:rPr lang="cs-C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., </a:t>
                      </a:r>
                      <a:r>
                        <a:rPr lang="cs-CZ" sz="1200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Brassica</a:t>
                      </a:r>
                      <a:endParaRPr lang="cs-CZ" sz="12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88" marB="45688">
                    <a:solidFill>
                      <a:srgbClr val="FFF2E5"/>
                    </a:solidFill>
                  </a:tcPr>
                </a:tc>
              </a:tr>
              <a:tr h="639980">
                <a:tc>
                  <a:txBody>
                    <a:bodyPr/>
                    <a:lstStyle/>
                    <a:p>
                      <a:r>
                        <a:rPr lang="cs-CZ" sz="16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fytostabilizace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88" marB="45688">
                    <a:solidFill>
                      <a:srgbClr val="FFE6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cílené pěstování tolerantních druhů, </a:t>
                      </a:r>
                      <a:r>
                        <a:rPr lang="cs-CZ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zamezení erozí</a:t>
                      </a:r>
                      <a:endParaRPr lang="cs-CZ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88" marB="45688">
                    <a:solidFill>
                      <a:srgbClr val="FFE6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půda, haldy, odkaliště</a:t>
                      </a:r>
                      <a:endParaRPr lang="cs-C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88" marB="45688">
                    <a:solidFill>
                      <a:srgbClr val="FFE6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težké</a:t>
                      </a:r>
                      <a:r>
                        <a:rPr lang="cs-C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kovy</a:t>
                      </a:r>
                      <a:endParaRPr lang="cs-C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88" marB="45688">
                    <a:solidFill>
                      <a:srgbClr val="FFE6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dlouhé a větvené kořeny</a:t>
                      </a:r>
                      <a:endParaRPr lang="cs-C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88" marB="45688">
                    <a:solidFill>
                      <a:srgbClr val="FFE6CD"/>
                    </a:solidFill>
                  </a:tcPr>
                </a:tc>
              </a:tr>
              <a:tr h="822847">
                <a:tc>
                  <a:txBody>
                    <a:bodyPr/>
                    <a:lstStyle/>
                    <a:p>
                      <a:r>
                        <a:rPr lang="cs-CZ" sz="16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fytovolatizace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88" marB="45688">
                    <a:solidFill>
                      <a:srgbClr val="FFF2E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odstranění </a:t>
                      </a:r>
                      <a:r>
                        <a:rPr lang="cs-CZ" sz="12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Hg</a:t>
                      </a:r>
                      <a:r>
                        <a:rPr lang="cs-C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pomocí genu kódujícího</a:t>
                      </a:r>
                      <a:r>
                        <a:rPr lang="cs-CZ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reduktázu Hg</a:t>
                      </a:r>
                      <a:r>
                        <a:rPr lang="cs-CZ" sz="12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2+</a:t>
                      </a:r>
                      <a:r>
                        <a:rPr lang="cs-CZ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na Hg</a:t>
                      </a:r>
                      <a:r>
                        <a:rPr lang="cs-CZ" sz="12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r>
                        <a:rPr lang="cs-CZ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</a:t>
                      </a:r>
                      <a:r>
                        <a:rPr lang="cs-CZ" sz="12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uvolnění do ovzduší</a:t>
                      </a:r>
                      <a:endParaRPr lang="cs-CZ" sz="1200" b="1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88" marB="45688">
                    <a:solidFill>
                      <a:srgbClr val="FFF2E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půda, sedimenty, odkaliště, průmyslové </a:t>
                      </a:r>
                    </a:p>
                    <a:p>
                      <a:r>
                        <a:rPr lang="cs-C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zemědělské odpadní vody</a:t>
                      </a:r>
                      <a:endParaRPr lang="cs-C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88" marB="45688">
                    <a:solidFill>
                      <a:srgbClr val="FFF2E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kovy - Se, </a:t>
                      </a:r>
                      <a:r>
                        <a:rPr lang="cs-CZ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Hg</a:t>
                      </a:r>
                      <a:r>
                        <a:rPr lang="cs-C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cs-C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chlorovaná rozpouštědla</a:t>
                      </a:r>
                      <a:endParaRPr lang="cs-C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88" marB="45688">
                    <a:solidFill>
                      <a:srgbClr val="FFF2E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stromy, trávy, </a:t>
                      </a:r>
                      <a:r>
                        <a:rPr lang="cs-CZ" sz="1200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Brassica</a:t>
                      </a:r>
                      <a:endParaRPr lang="cs-CZ" sz="12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88" marB="45688">
                    <a:solidFill>
                      <a:srgbClr val="FFF2E5"/>
                    </a:solidFill>
                  </a:tcPr>
                </a:tc>
              </a:tr>
              <a:tr h="639980">
                <a:tc>
                  <a:txBody>
                    <a:bodyPr/>
                    <a:lstStyle/>
                    <a:p>
                      <a:r>
                        <a:rPr lang="cs-CZ" sz="16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fytodegradace</a:t>
                      </a:r>
                      <a:r>
                        <a:rPr lang="cs-CZ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cs-CZ" sz="14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fytotransformace</a:t>
                      </a:r>
                      <a:endParaRPr lang="cs-CZ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88" marB="45688">
                    <a:solidFill>
                      <a:srgbClr val="FFE6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degradace kontaminantů rostlinou </a:t>
                      </a:r>
                      <a:r>
                        <a:rPr lang="cs-CZ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 netoxické látky </a:t>
                      </a:r>
                      <a:endParaRPr lang="cs-CZ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88" marB="45688">
                    <a:solidFill>
                      <a:srgbClr val="FFE6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půda, sedimenty, výluhy ze skládek,</a:t>
                      </a:r>
                    </a:p>
                    <a:p>
                      <a:r>
                        <a:rPr lang="cs-C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odkaliště, odpadní vody</a:t>
                      </a:r>
                      <a:endParaRPr lang="cs-C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88" marB="45688">
                    <a:solidFill>
                      <a:srgbClr val="FFE6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ropné látky, pesticidy, detergenty</a:t>
                      </a:r>
                      <a:endParaRPr lang="cs-C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88" marB="45688">
                    <a:solidFill>
                      <a:srgbClr val="FFE6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stromy, trávy</a:t>
                      </a:r>
                      <a:endParaRPr lang="cs-C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88" marB="45688">
                    <a:solidFill>
                      <a:srgbClr val="FFE6CD"/>
                    </a:solidFill>
                  </a:tcPr>
                </a:tc>
              </a:tr>
              <a:tr h="639980">
                <a:tc>
                  <a:txBody>
                    <a:bodyPr/>
                    <a:lstStyle/>
                    <a:p>
                      <a:r>
                        <a:rPr lang="cs-CZ" sz="16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rhizofiltrace</a:t>
                      </a:r>
                      <a:endParaRPr lang="cs-CZ" sz="16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88" marB="45688">
                    <a:solidFill>
                      <a:srgbClr val="FFF2E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odstranění pomocí rostlinných </a:t>
                      </a:r>
                      <a:r>
                        <a:rPr lang="cs-CZ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kořenů</a:t>
                      </a:r>
                      <a:endParaRPr lang="cs-CZ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88" marB="45688">
                    <a:solidFill>
                      <a:srgbClr val="FFF2E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povrchové vody, odpadní vody</a:t>
                      </a:r>
                      <a:endParaRPr lang="cs-C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88" marB="45688">
                    <a:solidFill>
                      <a:srgbClr val="FFF2E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těžké kovy - Co, </a:t>
                      </a:r>
                      <a:r>
                        <a:rPr lang="cs-CZ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</a:t>
                      </a:r>
                      <a:r>
                        <a:rPr lang="cs-C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cs-CZ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</a:t>
                      </a:r>
                      <a:r>
                        <a:rPr lang="cs-C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r>
                        <a:rPr lang="cs-C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</a:t>
                      </a:r>
                      <a:r>
                        <a:rPr lang="cs-CZ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Mn</a:t>
                      </a:r>
                      <a:r>
                        <a:rPr lang="cs-C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Ni</a:t>
                      </a:r>
                    </a:p>
                    <a:p>
                      <a:r>
                        <a:rPr lang="cs-CZ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radionuklidy</a:t>
                      </a:r>
                      <a:endParaRPr lang="cs-C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88" marB="45688">
                    <a:solidFill>
                      <a:srgbClr val="FFF2E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Brassica</a:t>
                      </a:r>
                      <a:r>
                        <a:rPr lang="cs-CZ" sz="12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cs-CZ" sz="1200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Helianthus</a:t>
                      </a:r>
                      <a:r>
                        <a:rPr lang="cs-CZ" sz="12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cs-C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vodní rostliny</a:t>
                      </a:r>
                    </a:p>
                    <a:p>
                      <a:r>
                        <a:rPr lang="cs-C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hydroponie</a:t>
                      </a:r>
                      <a:endParaRPr lang="cs-C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88" marB="45688">
                    <a:solidFill>
                      <a:srgbClr val="FFF2E5"/>
                    </a:solidFill>
                  </a:tcPr>
                </a:tc>
              </a:tr>
            </a:tbl>
          </a:graphicData>
        </a:graphic>
      </p:graphicFrame>
      <p:sp>
        <p:nvSpPr>
          <p:cNvPr id="27697" name="TextovéPole 6"/>
          <p:cNvSpPr txBox="1">
            <a:spLocks noChangeArrowheads="1"/>
          </p:cNvSpPr>
          <p:nvPr/>
        </p:nvSpPr>
        <p:spPr bwMode="auto">
          <a:xfrm>
            <a:off x="34925" y="765175"/>
            <a:ext cx="60499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 smtClean="0"/>
              <a:t>každá </a:t>
            </a:r>
            <a:r>
              <a:rPr lang="cs-CZ" altLang="cs-CZ" sz="1800" dirty="0"/>
              <a:t>má výhody i nevýhody</a:t>
            </a:r>
          </a:p>
        </p:txBody>
      </p:sp>
      <p:cxnSp>
        <p:nvCxnSpPr>
          <p:cNvPr id="4" name="Přímá spojnice se šipkou 3"/>
          <p:cNvCxnSpPr/>
          <p:nvPr/>
        </p:nvCxnSpPr>
        <p:spPr>
          <a:xfrm>
            <a:off x="971600" y="5517232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ovéPole 6"/>
          <p:cNvSpPr txBox="1"/>
          <p:nvPr/>
        </p:nvSpPr>
        <p:spPr>
          <a:xfrm>
            <a:off x="899592" y="6237312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nejstarš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í</a:t>
            </a:r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08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ovéPole 1"/>
          <p:cNvSpPr txBox="1">
            <a:spLocks noChangeArrowheads="1"/>
          </p:cNvSpPr>
          <p:nvPr/>
        </p:nvSpPr>
        <p:spPr bwMode="auto">
          <a:xfrm>
            <a:off x="179388" y="1052513"/>
            <a:ext cx="8785225" cy="2308225"/>
          </a:xfrm>
          <a:prstGeom prst="rect">
            <a:avLst/>
          </a:prstGeom>
          <a:solidFill>
            <a:srgbClr val="FFFFE7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b="1" dirty="0">
                <a:latin typeface="Arial" charset="0"/>
              </a:rPr>
              <a:t>absorpce kontaminantu kořeny rostlin a jejich akumulace v nadzemní částech</a:t>
            </a:r>
          </a:p>
          <a:p>
            <a:pPr>
              <a:defRPr/>
            </a:pPr>
            <a:r>
              <a:rPr lang="cs-CZ" dirty="0">
                <a:latin typeface="Arial" charset="0"/>
              </a:rPr>
              <a:t>ve </a:t>
            </a:r>
            <a:r>
              <a:rPr lang="cs-CZ" dirty="0" smtClean="0">
                <a:latin typeface="Arial" charset="0"/>
              </a:rPr>
              <a:t>vakuolách, buněčných </a:t>
            </a:r>
            <a:r>
              <a:rPr lang="cs-CZ" dirty="0">
                <a:latin typeface="Arial" charset="0"/>
              </a:rPr>
              <a:t>stěnách</a:t>
            </a:r>
          </a:p>
          <a:p>
            <a:pPr>
              <a:defRPr/>
            </a:pPr>
            <a:endParaRPr lang="cs-CZ" dirty="0">
              <a:latin typeface="Arial" charset="0"/>
            </a:endParaRPr>
          </a:p>
          <a:p>
            <a:pPr>
              <a:defRPr/>
            </a:pPr>
            <a:endParaRPr lang="cs-CZ" dirty="0">
              <a:latin typeface="Arial" charset="0"/>
            </a:endParaRPr>
          </a:p>
          <a:p>
            <a:pPr>
              <a:defRPr/>
            </a:pPr>
            <a:r>
              <a:rPr lang="cs-CZ" dirty="0">
                <a:latin typeface="Arial" charset="0"/>
              </a:rPr>
              <a:t>sklizeň rostlin  (= nebezpečný odpad zpracován ve spalovnách)  </a:t>
            </a:r>
          </a:p>
          <a:p>
            <a:pPr>
              <a:defRPr/>
            </a:pPr>
            <a:r>
              <a:rPr lang="cs-CZ" dirty="0">
                <a:latin typeface="Arial" charset="0"/>
              </a:rPr>
              <a:t>                                                                                                     </a:t>
            </a:r>
            <a:r>
              <a:rPr lang="cs-CZ" i="1" dirty="0" err="1">
                <a:latin typeface="Arial" charset="0"/>
              </a:rPr>
              <a:t>fytomining</a:t>
            </a:r>
            <a:endParaRPr lang="cs-CZ" i="1" dirty="0">
              <a:latin typeface="Arial" charset="0"/>
            </a:endParaRPr>
          </a:p>
          <a:p>
            <a:pPr>
              <a:defRPr/>
            </a:pPr>
            <a:endParaRPr lang="cs-CZ" dirty="0">
              <a:latin typeface="Arial" charset="0"/>
            </a:endParaRPr>
          </a:p>
          <a:p>
            <a:pPr>
              <a:defRPr/>
            </a:pPr>
            <a:r>
              <a:rPr lang="cs-CZ" dirty="0">
                <a:latin typeface="Arial" charset="0"/>
              </a:rPr>
              <a:t>těžké kovy, polokovy (arzén, selen), </a:t>
            </a:r>
            <a:r>
              <a:rPr lang="cs-CZ" dirty="0" err="1">
                <a:latin typeface="Arial" charset="0"/>
              </a:rPr>
              <a:t>radionuklidy</a:t>
            </a:r>
            <a:r>
              <a:rPr lang="cs-CZ" dirty="0">
                <a:latin typeface="Arial" charset="0"/>
              </a:rPr>
              <a:t> (</a:t>
            </a:r>
            <a:r>
              <a:rPr lang="cs-CZ" dirty="0"/>
              <a:t>kobalt </a:t>
            </a:r>
            <a:r>
              <a:rPr lang="cs-CZ" baseline="30000" dirty="0"/>
              <a:t>60</a:t>
            </a:r>
            <a:r>
              <a:rPr lang="cs-CZ" dirty="0"/>
              <a:t>, cesium </a:t>
            </a:r>
            <a:r>
              <a:rPr lang="cs-CZ" baseline="30000" dirty="0"/>
              <a:t>137</a:t>
            </a:r>
            <a:r>
              <a:rPr lang="cs-CZ" dirty="0"/>
              <a:t> ,...)</a:t>
            </a:r>
            <a:endParaRPr lang="cs-CZ" baseline="30000" dirty="0">
              <a:latin typeface="Arial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68313" y="-27384"/>
            <a:ext cx="7989887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Fytoakumulace</a:t>
            </a:r>
            <a:endParaRPr lang="cs-CZ" sz="36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8676" name="TextovéPole 4"/>
          <p:cNvSpPr txBox="1">
            <a:spLocks noChangeArrowheads="1"/>
          </p:cNvSpPr>
          <p:nvPr/>
        </p:nvSpPr>
        <p:spPr bwMode="auto">
          <a:xfrm>
            <a:off x="3923407" y="3773488"/>
            <a:ext cx="5041081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 dirty="0" err="1"/>
              <a:t>hyperakumulační</a:t>
            </a:r>
            <a:r>
              <a:rPr lang="cs-CZ" altLang="cs-CZ" sz="1600" dirty="0"/>
              <a:t> schopnost rostlin </a:t>
            </a:r>
            <a:r>
              <a:rPr lang="cs-CZ" altLang="cs-CZ" sz="1600" dirty="0" smtClean="0"/>
              <a:t>tolerantních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 dirty="0" smtClean="0"/>
              <a:t>k </a:t>
            </a:r>
            <a:r>
              <a:rPr lang="cs-CZ" altLang="cs-CZ" sz="1600" dirty="0"/>
              <a:t>nadměrnému množství kontaminantu v půdě (kovy)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 i="1" dirty="0" err="1" smtClean="0"/>
              <a:t>Poaceae</a:t>
            </a:r>
            <a:r>
              <a:rPr lang="cs-CZ" altLang="cs-CZ" sz="1600" dirty="0" smtClean="0"/>
              <a:t> </a:t>
            </a:r>
            <a:r>
              <a:rPr lang="cs-CZ" altLang="cs-CZ" sz="1600" dirty="0"/>
              <a:t>s vláknitými kořeny k zamezení eroze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 i="1" dirty="0" err="1"/>
              <a:t>Zea</a:t>
            </a:r>
            <a:r>
              <a:rPr lang="cs-CZ" altLang="cs-CZ" sz="1600" i="1" dirty="0"/>
              <a:t> </a:t>
            </a:r>
            <a:r>
              <a:rPr lang="cs-CZ" altLang="cs-CZ" sz="1600" i="1" dirty="0" err="1"/>
              <a:t>mays</a:t>
            </a:r>
            <a:r>
              <a:rPr lang="cs-CZ" altLang="cs-CZ" sz="1600" i="1" dirty="0"/>
              <a:t>, </a:t>
            </a:r>
            <a:r>
              <a:rPr lang="cs-CZ" altLang="cs-CZ" sz="1600" i="1" dirty="0" err="1"/>
              <a:t>Helianthus</a:t>
            </a:r>
            <a:r>
              <a:rPr lang="cs-CZ" altLang="cs-CZ" sz="1600" i="1" dirty="0"/>
              <a:t> </a:t>
            </a:r>
            <a:r>
              <a:rPr lang="cs-CZ" altLang="cs-CZ" sz="1600" i="1" dirty="0" err="1"/>
              <a:t>annus</a:t>
            </a:r>
            <a:r>
              <a:rPr lang="cs-CZ" altLang="cs-CZ" sz="1600" dirty="0"/>
              <a:t>, </a:t>
            </a:r>
            <a:r>
              <a:rPr lang="cs-CZ" altLang="cs-CZ" sz="1600" i="1" dirty="0" err="1"/>
              <a:t>Thlaspi</a:t>
            </a:r>
            <a:r>
              <a:rPr lang="cs-CZ" altLang="cs-CZ" sz="1600" i="1" dirty="0"/>
              <a:t> </a:t>
            </a:r>
            <a:r>
              <a:rPr lang="cs-CZ" altLang="cs-CZ" sz="1600" i="1" dirty="0" err="1"/>
              <a:t>caerulescens</a:t>
            </a:r>
            <a:r>
              <a:rPr lang="cs-CZ" altLang="cs-CZ" sz="1600" i="1" dirty="0"/>
              <a:t>, </a:t>
            </a:r>
            <a:r>
              <a:rPr lang="cs-CZ" altLang="cs-CZ" sz="1600" i="1" dirty="0" err="1"/>
              <a:t>Sinapis</a:t>
            </a:r>
            <a:r>
              <a:rPr lang="cs-CZ" altLang="cs-CZ" sz="1600" i="1" dirty="0"/>
              <a:t> </a:t>
            </a:r>
            <a:r>
              <a:rPr lang="cs-CZ" altLang="cs-CZ" sz="1600" i="1" dirty="0" err="1"/>
              <a:t>sp</a:t>
            </a:r>
            <a:r>
              <a:rPr lang="cs-CZ" altLang="cs-CZ" sz="1600" i="1" dirty="0"/>
              <a:t>.</a:t>
            </a:r>
            <a:endParaRPr lang="cs-CZ" altLang="cs-CZ" sz="1600" dirty="0"/>
          </a:p>
        </p:txBody>
      </p:sp>
      <p:cxnSp>
        <p:nvCxnSpPr>
          <p:cNvPr id="7" name="Přímá spojovací šipka 6"/>
          <p:cNvCxnSpPr/>
          <p:nvPr/>
        </p:nvCxnSpPr>
        <p:spPr>
          <a:xfrm>
            <a:off x="2339975" y="2708275"/>
            <a:ext cx="0" cy="36036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šipka 9"/>
          <p:cNvCxnSpPr/>
          <p:nvPr/>
        </p:nvCxnSpPr>
        <p:spPr>
          <a:xfrm>
            <a:off x="5580063" y="2708275"/>
            <a:ext cx="865187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ovací šipka 8"/>
          <p:cNvCxnSpPr/>
          <p:nvPr/>
        </p:nvCxnSpPr>
        <p:spPr>
          <a:xfrm>
            <a:off x="2339975" y="1700213"/>
            <a:ext cx="0" cy="36036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682" name="Picture 10" descr="http://www.prirodni-matrace.cz/files/image/SHOW%202011/2789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3645901"/>
            <a:ext cx="3888482" cy="259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736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ovéPole 1"/>
          <p:cNvSpPr txBox="1">
            <a:spLocks noChangeArrowheads="1"/>
          </p:cNvSpPr>
          <p:nvPr/>
        </p:nvSpPr>
        <p:spPr bwMode="auto">
          <a:xfrm>
            <a:off x="143321" y="908050"/>
            <a:ext cx="8893175" cy="2308225"/>
          </a:xfrm>
          <a:prstGeom prst="rect">
            <a:avLst/>
          </a:prstGeom>
          <a:solidFill>
            <a:srgbClr val="FFFFE7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dirty="0">
                <a:latin typeface="Arial" charset="0"/>
              </a:rPr>
              <a:t>není </a:t>
            </a:r>
            <a:r>
              <a:rPr lang="cs-CZ" dirty="0" smtClean="0">
                <a:latin typeface="Arial" charset="0"/>
              </a:rPr>
              <a:t>odstranění kontaminantu              </a:t>
            </a:r>
            <a:r>
              <a:rPr lang="cs-CZ" b="1" dirty="0" smtClean="0">
                <a:latin typeface="Arial" charset="0"/>
              </a:rPr>
              <a:t>zabránění </a:t>
            </a:r>
            <a:r>
              <a:rPr lang="cs-CZ" b="1" dirty="0">
                <a:latin typeface="Arial" charset="0"/>
              </a:rPr>
              <a:t>jeho šíření </a:t>
            </a:r>
          </a:p>
          <a:p>
            <a:pPr>
              <a:defRPr/>
            </a:pPr>
            <a:r>
              <a:rPr lang="cs-CZ" dirty="0">
                <a:latin typeface="Arial" charset="0"/>
              </a:rPr>
              <a:t>v místech eroze půdy nebo při riziku jeho vyplavování</a:t>
            </a:r>
          </a:p>
          <a:p>
            <a:pPr>
              <a:defRPr/>
            </a:pPr>
            <a:endParaRPr lang="cs-CZ" dirty="0">
              <a:latin typeface="Arial" charset="0"/>
            </a:endParaRPr>
          </a:p>
          <a:p>
            <a:pPr>
              <a:defRPr/>
            </a:pPr>
            <a:r>
              <a:rPr lang="cs-CZ" b="1" dirty="0">
                <a:latin typeface="Arial" charset="0"/>
              </a:rPr>
              <a:t>degradace půdních kontaminantů rostlinou a zabránění erozi a rozptylu do okolí</a:t>
            </a:r>
          </a:p>
          <a:p>
            <a:pPr>
              <a:defRPr/>
            </a:pPr>
            <a:endParaRPr lang="cs-CZ" dirty="0">
              <a:latin typeface="Arial" charset="0"/>
            </a:endParaRPr>
          </a:p>
          <a:p>
            <a:pPr>
              <a:defRPr/>
            </a:pPr>
            <a:r>
              <a:rPr lang="cs-CZ" b="1" dirty="0">
                <a:latin typeface="Arial" charset="0"/>
              </a:rPr>
              <a:t>obnovení vegetace </a:t>
            </a:r>
            <a:r>
              <a:rPr lang="cs-CZ" dirty="0">
                <a:latin typeface="Arial" charset="0"/>
              </a:rPr>
              <a:t>na zasaženém území po sanačním zásahu</a:t>
            </a:r>
          </a:p>
          <a:p>
            <a:pPr>
              <a:defRPr/>
            </a:pPr>
            <a:endParaRPr lang="cs-CZ" dirty="0">
              <a:latin typeface="Arial" charset="0"/>
            </a:endParaRPr>
          </a:p>
          <a:p>
            <a:pPr>
              <a:defRPr/>
            </a:pPr>
            <a:r>
              <a:rPr lang="cs-CZ" dirty="0">
                <a:latin typeface="Arial" charset="0"/>
              </a:rPr>
              <a:t>kovy - olovo, kadmium, arzén, chróm, zinek, měď, selen, nikl, uran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68313" y="-27384"/>
            <a:ext cx="7989887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Fytostabilizace</a:t>
            </a:r>
            <a:endParaRPr lang="cs-CZ" sz="36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9700" name="TextovéPole 4"/>
          <p:cNvSpPr txBox="1">
            <a:spLocks noChangeArrowheads="1"/>
          </p:cNvSpPr>
          <p:nvPr/>
        </p:nvSpPr>
        <p:spPr bwMode="auto">
          <a:xfrm>
            <a:off x="3492500" y="5014913"/>
            <a:ext cx="52562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i="1"/>
              <a:t>Salicaceae </a:t>
            </a:r>
            <a:r>
              <a:rPr lang="cs-CZ" altLang="cs-CZ" sz="1800"/>
              <a:t>-  topol, vrba (odolnost a rychlý růst)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i="1"/>
              <a:t>Poaceae</a:t>
            </a:r>
            <a:r>
              <a:rPr lang="cs-CZ" altLang="cs-CZ" sz="1800"/>
              <a:t> s vláknitými kořeny k zamezení eroze</a:t>
            </a:r>
          </a:p>
        </p:txBody>
      </p:sp>
      <p:pic>
        <p:nvPicPr>
          <p:cNvPr id="26632" name="Picture 8" descr="http://www.e-massa.cz/files/photogaleries/Ut_06/15/2010_-_1656/vrba2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3887788"/>
            <a:ext cx="3419475" cy="25654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</p:pic>
      <p:cxnSp>
        <p:nvCxnSpPr>
          <p:cNvPr id="9" name="Přímá spojovací šipka 8"/>
          <p:cNvCxnSpPr/>
          <p:nvPr/>
        </p:nvCxnSpPr>
        <p:spPr>
          <a:xfrm>
            <a:off x="2124075" y="1484313"/>
            <a:ext cx="0" cy="2159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Šipka doprava 1"/>
          <p:cNvSpPr/>
          <p:nvPr/>
        </p:nvSpPr>
        <p:spPr>
          <a:xfrm>
            <a:off x="3527425" y="1052736"/>
            <a:ext cx="468511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236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ovéPole 1"/>
          <p:cNvSpPr txBox="1">
            <a:spLocks noChangeArrowheads="1"/>
          </p:cNvSpPr>
          <p:nvPr/>
        </p:nvSpPr>
        <p:spPr bwMode="auto">
          <a:xfrm>
            <a:off x="251520" y="908050"/>
            <a:ext cx="8424862" cy="3140075"/>
          </a:xfrm>
          <a:prstGeom prst="rect">
            <a:avLst/>
          </a:prstGeom>
          <a:solidFill>
            <a:srgbClr val="FFFFE7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b="1" dirty="0">
                <a:latin typeface="Arial" charset="0"/>
              </a:rPr>
              <a:t>odstraňování kontaminantů z povrchových, odpadních, splaškových vod kořenovým systémem rostlin </a:t>
            </a:r>
          </a:p>
          <a:p>
            <a:pPr>
              <a:defRPr/>
            </a:pPr>
            <a:endParaRPr lang="cs-CZ" dirty="0">
              <a:latin typeface="Arial" charset="0"/>
            </a:endParaRPr>
          </a:p>
          <a:p>
            <a:pPr>
              <a:defRPr/>
            </a:pPr>
            <a:r>
              <a:rPr lang="cs-CZ" dirty="0">
                <a:latin typeface="Arial" charset="0"/>
              </a:rPr>
              <a:t>- transpiraci těkavé formy kontaminantu</a:t>
            </a:r>
          </a:p>
          <a:p>
            <a:pPr>
              <a:defRPr/>
            </a:pPr>
            <a:r>
              <a:rPr lang="cs-CZ" dirty="0">
                <a:latin typeface="Arial" charset="0"/>
              </a:rPr>
              <a:t>- ionty kovu jsou uvolňovány přes průduchy</a:t>
            </a:r>
          </a:p>
          <a:p>
            <a:pPr>
              <a:defRPr/>
            </a:pPr>
            <a:r>
              <a:rPr lang="cs-CZ" dirty="0">
                <a:latin typeface="Arial" charset="0"/>
              </a:rPr>
              <a:t>- prchavé organické sloučeniny (ropné látky, éter), Se, As, </a:t>
            </a:r>
            <a:r>
              <a:rPr lang="cs-CZ" dirty="0" err="1">
                <a:latin typeface="Arial" charset="0"/>
              </a:rPr>
              <a:t>Hg</a:t>
            </a:r>
            <a:r>
              <a:rPr lang="cs-CZ" dirty="0">
                <a:latin typeface="Arial" charset="0"/>
              </a:rPr>
              <a:t>, </a:t>
            </a:r>
            <a:r>
              <a:rPr lang="cs-CZ" dirty="0" err="1">
                <a:latin typeface="Arial" charset="0"/>
              </a:rPr>
              <a:t>Sb</a:t>
            </a:r>
            <a:endParaRPr lang="cs-CZ" dirty="0">
              <a:latin typeface="Arial" charset="0"/>
            </a:endParaRPr>
          </a:p>
          <a:p>
            <a:pPr>
              <a:defRPr/>
            </a:pPr>
            <a:endParaRPr lang="cs-CZ" dirty="0">
              <a:latin typeface="Arial" charset="0"/>
            </a:endParaRPr>
          </a:p>
          <a:p>
            <a:pPr>
              <a:defRPr/>
            </a:pPr>
            <a:endParaRPr lang="cs-CZ" dirty="0">
              <a:latin typeface="Arial" charset="0"/>
            </a:endParaRPr>
          </a:p>
          <a:p>
            <a:pPr>
              <a:defRPr/>
            </a:pPr>
            <a:r>
              <a:rPr lang="cs-CZ" dirty="0">
                <a:latin typeface="Arial" charset="0"/>
              </a:rPr>
              <a:t>pouze kořeny rostlin, ne nadzemní části = rozdíl od </a:t>
            </a:r>
            <a:r>
              <a:rPr lang="cs-CZ" dirty="0" err="1">
                <a:latin typeface="Arial" charset="0"/>
              </a:rPr>
              <a:t>fytoakumulace</a:t>
            </a:r>
            <a:endParaRPr lang="cs-CZ" dirty="0">
              <a:latin typeface="Arial" charset="0"/>
            </a:endParaRPr>
          </a:p>
          <a:p>
            <a:pPr>
              <a:defRPr/>
            </a:pPr>
            <a:endParaRPr lang="cs-CZ" dirty="0">
              <a:latin typeface="Arial" charset="0"/>
            </a:endParaRPr>
          </a:p>
          <a:p>
            <a:pPr>
              <a:defRPr/>
            </a:pPr>
            <a:r>
              <a:rPr lang="cs-CZ" dirty="0">
                <a:latin typeface="Arial" charset="0"/>
              </a:rPr>
              <a:t>odstranění organických polutantů - MTBE, znečištění rtutí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68313" y="-27384"/>
            <a:ext cx="7989887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Fytovolatizace</a:t>
            </a:r>
            <a:endParaRPr lang="cs-CZ" sz="36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34925" y="5084763"/>
            <a:ext cx="6985000" cy="954107"/>
          </a:xfrm>
          <a:prstGeom prst="rect">
            <a:avLst/>
          </a:prstGeom>
          <a:solidFill>
            <a:srgbClr val="FFFFC5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GMO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defRPr/>
            </a:pPr>
            <a:r>
              <a:rPr lang="cs-CZ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fytovolatizace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bakteriální geny 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transformovány do rostlin </a:t>
            </a:r>
            <a:r>
              <a:rPr lang="cs-CZ" sz="1400" dirty="0" err="1">
                <a:latin typeface="Arial" panose="020B0604020202020204" pitchFamily="34" charset="0"/>
                <a:cs typeface="Arial" panose="020B0604020202020204" pitchFamily="34" charset="0"/>
              </a:rPr>
              <a:t>transgeny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merA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s-CZ" sz="1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merB</a:t>
            </a:r>
            <a:r>
              <a:rPr lang="cs-CZ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600"/>
              </a:spcBef>
              <a:defRPr/>
            </a:pPr>
            <a:r>
              <a:rPr lang="cs-CZ" sz="1400" dirty="0" err="1">
                <a:latin typeface="Arial" panose="020B0604020202020204" pitchFamily="34" charset="0"/>
                <a:cs typeface="Arial" panose="020B0604020202020204" pitchFamily="34" charset="0"/>
              </a:rPr>
              <a:t>fytoextrakce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- gen </a:t>
            </a:r>
            <a:r>
              <a:rPr lang="cs-CZ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gsh1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s-CZ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gsh2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z </a:t>
            </a:r>
            <a:r>
              <a:rPr lang="cs-CZ" sz="1400" i="1" dirty="0">
                <a:latin typeface="Arial" panose="020B0604020202020204" pitchFamily="34" charset="0"/>
                <a:cs typeface="Arial" panose="020B0604020202020204" pitchFamily="34" charset="0"/>
              </a:rPr>
              <a:t>E. </a:t>
            </a:r>
            <a:r>
              <a:rPr lang="cs-CZ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coli</a:t>
            </a:r>
            <a:r>
              <a:rPr lang="cs-CZ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cs-CZ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Brassica</a:t>
            </a:r>
            <a:r>
              <a:rPr lang="cs-CZ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juncea</a:t>
            </a:r>
            <a:r>
              <a:rPr lang="cs-CZ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7653" name="TextovéPole 7"/>
          <p:cNvSpPr txBox="1">
            <a:spLocks noChangeArrowheads="1"/>
          </p:cNvSpPr>
          <p:nvPr/>
        </p:nvSpPr>
        <p:spPr bwMode="auto">
          <a:xfrm>
            <a:off x="250825" y="4151313"/>
            <a:ext cx="6335713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dirty="0">
                <a:latin typeface="Arial" charset="0"/>
              </a:rPr>
              <a:t>topol žlutý - </a:t>
            </a:r>
            <a:r>
              <a:rPr lang="cs-CZ" b="1" dirty="0">
                <a:latin typeface="Arial" charset="0"/>
              </a:rPr>
              <a:t>bakterie</a:t>
            </a:r>
            <a:r>
              <a:rPr lang="cs-CZ" dirty="0">
                <a:latin typeface="Arial" charset="0"/>
              </a:rPr>
              <a:t> obsahují enzym </a:t>
            </a:r>
            <a:r>
              <a:rPr lang="cs-CZ" dirty="0" smtClean="0">
                <a:latin typeface="Arial" charset="0"/>
              </a:rPr>
              <a:t>Hg</a:t>
            </a:r>
            <a:r>
              <a:rPr lang="cs-CZ" baseline="30000" dirty="0" smtClean="0">
                <a:latin typeface="Arial" charset="0"/>
              </a:rPr>
              <a:t>2</a:t>
            </a:r>
            <a:r>
              <a:rPr lang="cs-CZ" dirty="0" smtClean="0">
                <a:latin typeface="Arial" charset="0"/>
              </a:rPr>
              <a:t>-oxidoreduktázu     </a:t>
            </a:r>
            <a:r>
              <a:rPr lang="cs-CZ" dirty="0">
                <a:latin typeface="Arial" charset="0"/>
              </a:rPr>
              <a:t>redukují na </a:t>
            </a:r>
            <a:r>
              <a:rPr lang="cs-CZ" dirty="0" smtClean="0">
                <a:latin typeface="Arial" charset="0"/>
              </a:rPr>
              <a:t>Hg</a:t>
            </a:r>
            <a:r>
              <a:rPr lang="cs-CZ" baseline="30000" dirty="0" smtClean="0">
                <a:latin typeface="Arial" charset="0"/>
              </a:rPr>
              <a:t>0</a:t>
            </a:r>
            <a:r>
              <a:rPr lang="cs-CZ" dirty="0" smtClean="0">
                <a:latin typeface="Arial" charset="0"/>
              </a:rPr>
              <a:t>, </a:t>
            </a:r>
            <a:r>
              <a:rPr lang="cs-CZ" dirty="0">
                <a:latin typeface="Arial" charset="0"/>
              </a:rPr>
              <a:t>kterou vydýchají do ovzduší</a:t>
            </a:r>
          </a:p>
        </p:txBody>
      </p:sp>
      <p:cxnSp>
        <p:nvCxnSpPr>
          <p:cNvPr id="10" name="Přímá spojovací šipka 9"/>
          <p:cNvCxnSpPr/>
          <p:nvPr/>
        </p:nvCxnSpPr>
        <p:spPr>
          <a:xfrm>
            <a:off x="5651500" y="4509120"/>
            <a:ext cx="1008063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ovéPole 10"/>
          <p:cNvSpPr txBox="1"/>
          <p:nvPr/>
        </p:nvSpPr>
        <p:spPr>
          <a:xfrm>
            <a:off x="6659562" y="3789363"/>
            <a:ext cx="2376933" cy="13234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sz="2000" b="1" dirty="0" smtClean="0"/>
              <a:t>                  ???</a:t>
            </a:r>
            <a:endParaRPr lang="cs-CZ" sz="2000" b="1" dirty="0"/>
          </a:p>
          <a:p>
            <a:pPr>
              <a:defRPr/>
            </a:pPr>
            <a:r>
              <a:rPr lang="cs-CZ" sz="2000" b="1" dirty="0" smtClean="0"/>
              <a:t>je </a:t>
            </a:r>
            <a:r>
              <a:rPr lang="cs-CZ" sz="2000" b="1" dirty="0"/>
              <a:t>žádoucí přesun kontaminace</a:t>
            </a:r>
          </a:p>
          <a:p>
            <a:pPr>
              <a:defRPr/>
            </a:pPr>
            <a:r>
              <a:rPr lang="cs-CZ" sz="2000" b="1" dirty="0"/>
              <a:t> z půdy do </a:t>
            </a:r>
            <a:r>
              <a:rPr lang="cs-CZ" sz="2000" b="1" dirty="0" smtClean="0"/>
              <a:t>ovzduší</a:t>
            </a:r>
            <a:endParaRPr lang="cs-CZ" sz="2000" b="1" dirty="0"/>
          </a:p>
        </p:txBody>
      </p:sp>
      <p:cxnSp>
        <p:nvCxnSpPr>
          <p:cNvPr id="13" name="Přímá spojovací šipka 12"/>
          <p:cNvCxnSpPr/>
          <p:nvPr/>
        </p:nvCxnSpPr>
        <p:spPr>
          <a:xfrm>
            <a:off x="1979613" y="1484313"/>
            <a:ext cx="0" cy="28892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ovéPole 13"/>
          <p:cNvSpPr txBox="1"/>
          <p:nvPr/>
        </p:nvSpPr>
        <p:spPr>
          <a:xfrm>
            <a:off x="6372225" y="1354138"/>
            <a:ext cx="2376488" cy="9223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dirty="0"/>
              <a:t>kontaminant není odstraněn, ale rozptýlen do ovzduší</a:t>
            </a:r>
          </a:p>
        </p:txBody>
      </p:sp>
      <p:cxnSp>
        <p:nvCxnSpPr>
          <p:cNvPr id="18" name="Pravoúhlá spojovací čára 17"/>
          <p:cNvCxnSpPr/>
          <p:nvPr/>
        </p:nvCxnSpPr>
        <p:spPr>
          <a:xfrm rot="16200000" flipH="1">
            <a:off x="7272337" y="3032126"/>
            <a:ext cx="1223963" cy="144462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349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ovéPole 1"/>
          <p:cNvSpPr txBox="1">
            <a:spLocks noChangeArrowheads="1"/>
          </p:cNvSpPr>
          <p:nvPr/>
        </p:nvSpPr>
        <p:spPr bwMode="auto">
          <a:xfrm>
            <a:off x="323850" y="836613"/>
            <a:ext cx="8137525" cy="3416300"/>
          </a:xfrm>
          <a:prstGeom prst="rect">
            <a:avLst/>
          </a:prstGeom>
          <a:solidFill>
            <a:srgbClr val="FFFFE7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dirty="0">
                <a:latin typeface="Arial" charset="0"/>
              </a:rPr>
              <a:t>pro zneškodnění </a:t>
            </a:r>
            <a:r>
              <a:rPr lang="cs-CZ" b="1" dirty="0">
                <a:latin typeface="Arial" charset="0"/>
              </a:rPr>
              <a:t>organických látek </a:t>
            </a:r>
            <a:r>
              <a:rPr lang="cs-CZ" sz="1400" dirty="0">
                <a:latin typeface="Arial" charset="0"/>
              </a:rPr>
              <a:t>(anorganické látky dále degradovatelné nejsou)</a:t>
            </a:r>
          </a:p>
          <a:p>
            <a:pPr>
              <a:defRPr/>
            </a:pPr>
            <a:r>
              <a:rPr lang="cs-CZ" b="1" dirty="0">
                <a:latin typeface="Arial" charset="0"/>
              </a:rPr>
              <a:t>degradace kontaminantů rostlinou na netoxické látky </a:t>
            </a:r>
            <a:r>
              <a:rPr lang="cs-CZ" dirty="0">
                <a:latin typeface="Arial" charset="0"/>
              </a:rPr>
              <a:t>!!! </a:t>
            </a:r>
          </a:p>
          <a:p>
            <a:pPr>
              <a:defRPr/>
            </a:pPr>
            <a:endParaRPr lang="cs-CZ" dirty="0">
              <a:latin typeface="Arial" charset="0"/>
            </a:endParaRPr>
          </a:p>
          <a:p>
            <a:pPr>
              <a:defRPr/>
            </a:pPr>
            <a:r>
              <a:rPr lang="cs-CZ" dirty="0">
                <a:latin typeface="Arial" charset="0"/>
              </a:rPr>
              <a:t>příjem, přeměna a odbourání kontaminantu v rostlině</a:t>
            </a:r>
          </a:p>
          <a:p>
            <a:pPr>
              <a:defRPr/>
            </a:pPr>
            <a:endParaRPr lang="cs-CZ" dirty="0">
              <a:latin typeface="Arial" charset="0"/>
            </a:endParaRPr>
          </a:p>
          <a:p>
            <a:pPr>
              <a:defRPr/>
            </a:pPr>
            <a:r>
              <a:rPr lang="cs-CZ" b="1" cap="all" dirty="0">
                <a:solidFill>
                  <a:srgbClr val="008000"/>
                </a:solidFill>
                <a:latin typeface="Arial" charset="0"/>
              </a:rPr>
              <a:t>enzymy</a:t>
            </a:r>
          </a:p>
          <a:p>
            <a:pPr>
              <a:defRPr/>
            </a:pPr>
            <a:r>
              <a:rPr lang="cs-CZ" dirty="0">
                <a:latin typeface="Arial" charset="0"/>
              </a:rPr>
              <a:t>         </a:t>
            </a:r>
            <a:r>
              <a:rPr lang="cs-CZ" dirty="0" err="1">
                <a:latin typeface="Arial" charset="0"/>
              </a:rPr>
              <a:t>dehalogenasy</a:t>
            </a:r>
            <a:r>
              <a:rPr lang="cs-CZ" dirty="0">
                <a:latin typeface="Arial" charset="0"/>
              </a:rPr>
              <a:t>, mono- a </a:t>
            </a:r>
            <a:r>
              <a:rPr lang="cs-CZ" dirty="0" err="1">
                <a:latin typeface="Arial" charset="0"/>
              </a:rPr>
              <a:t>dioxygenasy</a:t>
            </a:r>
            <a:r>
              <a:rPr lang="cs-CZ" dirty="0">
                <a:latin typeface="Arial" charset="0"/>
              </a:rPr>
              <a:t>, </a:t>
            </a:r>
            <a:r>
              <a:rPr lang="cs-CZ" dirty="0" err="1">
                <a:latin typeface="Arial" charset="0"/>
              </a:rPr>
              <a:t>peroxidasy</a:t>
            </a:r>
            <a:r>
              <a:rPr lang="cs-CZ" dirty="0">
                <a:latin typeface="Arial" charset="0"/>
              </a:rPr>
              <a:t>,</a:t>
            </a:r>
          </a:p>
          <a:p>
            <a:pPr>
              <a:defRPr/>
            </a:pPr>
            <a:r>
              <a:rPr lang="cs-CZ" dirty="0">
                <a:latin typeface="Arial" charset="0"/>
              </a:rPr>
              <a:t>         </a:t>
            </a:r>
            <a:r>
              <a:rPr lang="cs-CZ" dirty="0" err="1">
                <a:latin typeface="Arial" charset="0"/>
              </a:rPr>
              <a:t>peroxigenasy</a:t>
            </a:r>
            <a:r>
              <a:rPr lang="cs-CZ" dirty="0">
                <a:latin typeface="Arial" charset="0"/>
              </a:rPr>
              <a:t>, </a:t>
            </a:r>
            <a:r>
              <a:rPr lang="cs-CZ" dirty="0" err="1">
                <a:latin typeface="Arial" charset="0"/>
              </a:rPr>
              <a:t>karboxylesterasy</a:t>
            </a:r>
            <a:r>
              <a:rPr lang="cs-CZ" dirty="0">
                <a:latin typeface="Arial" charset="0"/>
              </a:rPr>
              <a:t>, </a:t>
            </a:r>
            <a:r>
              <a:rPr lang="cs-CZ" dirty="0" err="1">
                <a:latin typeface="Arial" charset="0"/>
              </a:rPr>
              <a:t>lakasy</a:t>
            </a:r>
            <a:r>
              <a:rPr lang="cs-CZ" dirty="0">
                <a:latin typeface="Arial" charset="0"/>
              </a:rPr>
              <a:t>, </a:t>
            </a:r>
            <a:r>
              <a:rPr lang="cs-CZ" dirty="0" err="1">
                <a:latin typeface="Arial" charset="0"/>
              </a:rPr>
              <a:t>fosfatasy</a:t>
            </a:r>
            <a:r>
              <a:rPr lang="cs-CZ" dirty="0">
                <a:latin typeface="Arial" charset="0"/>
              </a:rPr>
              <a:t>, </a:t>
            </a:r>
            <a:r>
              <a:rPr lang="cs-CZ" dirty="0" err="1">
                <a:latin typeface="Arial" charset="0"/>
              </a:rPr>
              <a:t>nitroreduktasy</a:t>
            </a:r>
            <a:endParaRPr lang="cs-CZ" dirty="0">
              <a:latin typeface="Arial" charset="0"/>
            </a:endParaRPr>
          </a:p>
          <a:p>
            <a:pPr fontAlgn="auto">
              <a:defRPr/>
            </a:pPr>
            <a:endParaRPr lang="cs-CZ" b="1" dirty="0">
              <a:latin typeface="Arial" charset="0"/>
            </a:endParaRPr>
          </a:p>
          <a:p>
            <a:pPr fontAlgn="auto">
              <a:defRPr/>
            </a:pPr>
            <a:r>
              <a:rPr lang="cs-CZ" b="1" dirty="0">
                <a:latin typeface="Arial" charset="0"/>
              </a:rPr>
              <a:t>půda, sedimenty, výluhy ze skládek, odkaliště, odpadní vody</a:t>
            </a:r>
          </a:p>
          <a:p>
            <a:pPr fontAlgn="t">
              <a:defRPr/>
            </a:pPr>
            <a:r>
              <a:rPr lang="cs-CZ" b="1" dirty="0">
                <a:latin typeface="Arial" charset="0"/>
              </a:rPr>
              <a:t>ropné látky, pesticidy, detergenty</a:t>
            </a:r>
            <a:endParaRPr lang="cs-CZ" dirty="0">
              <a:latin typeface="Arial" charset="0"/>
            </a:endParaRPr>
          </a:p>
          <a:p>
            <a:pPr>
              <a:defRPr/>
            </a:pPr>
            <a:endParaRPr lang="cs-CZ" dirty="0">
              <a:latin typeface="Arial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68313" y="-27384"/>
            <a:ext cx="7989887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Fytodegradace</a:t>
            </a:r>
            <a:endParaRPr lang="cs-CZ" sz="36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1748" name="TextovéPole 4"/>
          <p:cNvSpPr txBox="1">
            <a:spLocks noChangeArrowheads="1"/>
          </p:cNvSpPr>
          <p:nvPr/>
        </p:nvSpPr>
        <p:spPr bwMode="auto">
          <a:xfrm>
            <a:off x="4211638" y="4724400"/>
            <a:ext cx="38893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i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i="1" dirty="0" err="1"/>
              <a:t>Salicaceae</a:t>
            </a:r>
            <a:r>
              <a:rPr lang="cs-CZ" altLang="cs-CZ" sz="1800" dirty="0"/>
              <a:t>: vrby, topoly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i="1" dirty="0" err="1"/>
              <a:t>Poaceae</a:t>
            </a:r>
            <a:r>
              <a:rPr lang="cs-CZ" altLang="cs-CZ" sz="1800" dirty="0"/>
              <a:t>: žito, kostřava, čirok, proso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i="1" dirty="0" err="1"/>
              <a:t>Fabaceae</a:t>
            </a:r>
            <a:r>
              <a:rPr lang="cs-CZ" altLang="cs-CZ" sz="1800" i="1" dirty="0"/>
              <a:t>:</a:t>
            </a:r>
            <a:r>
              <a:rPr lang="cs-CZ" altLang="cs-CZ" sz="1800" dirty="0"/>
              <a:t> jetel, vojtěška</a:t>
            </a:r>
          </a:p>
        </p:txBody>
      </p:sp>
      <p:pic>
        <p:nvPicPr>
          <p:cNvPr id="28679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4076700"/>
            <a:ext cx="3816350" cy="254635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8" name="Picture 9" descr="http://leccos.com/pics/pic/tolice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44173" y="2219623"/>
            <a:ext cx="1584325" cy="212566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31753" name="TextovéPole 1"/>
          <p:cNvSpPr txBox="1">
            <a:spLocks noChangeArrowheads="1"/>
          </p:cNvSpPr>
          <p:nvPr/>
        </p:nvSpPr>
        <p:spPr bwMode="auto">
          <a:xfrm>
            <a:off x="5868145" y="4345285"/>
            <a:ext cx="3237756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dirty="0"/>
              <a:t>absorbuje chlorované organické sloučeniny</a:t>
            </a:r>
          </a:p>
        </p:txBody>
      </p:sp>
    </p:spTree>
    <p:extLst>
      <p:ext uri="{BB962C8B-B14F-4D97-AF65-F5344CB8AC3E}">
        <p14:creationId xmlns:p14="http://schemas.microsoft.com/office/powerpoint/2010/main" val="389547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ovéPole 1"/>
          <p:cNvSpPr txBox="1">
            <a:spLocks noChangeArrowheads="1"/>
          </p:cNvSpPr>
          <p:nvPr/>
        </p:nvSpPr>
        <p:spPr bwMode="auto">
          <a:xfrm>
            <a:off x="107504" y="836613"/>
            <a:ext cx="8892034" cy="2585323"/>
          </a:xfrm>
          <a:prstGeom prst="rect">
            <a:avLst/>
          </a:prstGeom>
          <a:solidFill>
            <a:srgbClr val="FFFFE7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b="1" dirty="0">
                <a:latin typeface="Arial" charset="0"/>
              </a:rPr>
              <a:t>odstraňování kontaminantů z tekoucí vody, povrchových, odpadních, splaškových vod pomocí kořenové soustavy rostlin a mikroorganismů žijících v rhizosféře</a:t>
            </a:r>
          </a:p>
          <a:p>
            <a:pPr>
              <a:defRPr/>
            </a:pPr>
            <a:endParaRPr lang="cs-CZ" b="1" dirty="0">
              <a:latin typeface="Arial" charset="0"/>
            </a:endParaRPr>
          </a:p>
          <a:p>
            <a:pPr>
              <a:defRPr/>
            </a:pPr>
            <a:r>
              <a:rPr lang="cs-CZ" dirty="0">
                <a:latin typeface="Arial" charset="0"/>
              </a:rPr>
              <a:t>kořeny vylučují do půdy látky (cukry, alkoholy), stimulující množení mikroorganizmů</a:t>
            </a:r>
          </a:p>
          <a:p>
            <a:pPr>
              <a:defRPr/>
            </a:pPr>
            <a:endParaRPr lang="cs-CZ" dirty="0">
              <a:latin typeface="Arial" charset="0"/>
            </a:endParaRPr>
          </a:p>
          <a:p>
            <a:pPr>
              <a:defRPr/>
            </a:pPr>
            <a:r>
              <a:rPr lang="cs-CZ" b="1" dirty="0">
                <a:latin typeface="Arial" charset="0"/>
              </a:rPr>
              <a:t>pouze kořeny </a:t>
            </a:r>
            <a:r>
              <a:rPr lang="cs-CZ" dirty="0">
                <a:latin typeface="Arial" charset="0"/>
              </a:rPr>
              <a:t>rostlin, ne nadzemní části    </a:t>
            </a:r>
            <a:r>
              <a:rPr lang="cs-CZ" b="1" dirty="0">
                <a:solidFill>
                  <a:srgbClr val="FF0000"/>
                </a:solidFill>
                <a:latin typeface="Arial" charset="0"/>
              </a:rPr>
              <a:t>x     </a:t>
            </a:r>
            <a:r>
              <a:rPr lang="cs-CZ" dirty="0">
                <a:latin typeface="Arial" charset="0"/>
              </a:rPr>
              <a:t> </a:t>
            </a:r>
            <a:r>
              <a:rPr lang="cs-CZ" dirty="0" err="1">
                <a:latin typeface="Arial" charset="0"/>
              </a:rPr>
              <a:t>fytoakumulace</a:t>
            </a:r>
            <a:endParaRPr lang="cs-CZ" dirty="0">
              <a:latin typeface="Arial" charset="0"/>
            </a:endParaRPr>
          </a:p>
          <a:p>
            <a:pPr>
              <a:defRPr/>
            </a:pPr>
            <a:endParaRPr lang="cs-CZ" dirty="0">
              <a:latin typeface="Arial" charset="0"/>
            </a:endParaRPr>
          </a:p>
          <a:p>
            <a:pPr>
              <a:defRPr/>
            </a:pPr>
            <a:r>
              <a:rPr lang="cs-CZ" dirty="0">
                <a:latin typeface="Arial" charset="0"/>
              </a:rPr>
              <a:t>kovy (olovo, kadmium, zinek, nikl, měď), izotopy (cesium, stroncium</a:t>
            </a:r>
            <a:r>
              <a:rPr lang="cs-CZ" dirty="0" smtClean="0">
                <a:latin typeface="Arial" charset="0"/>
              </a:rPr>
              <a:t>) </a:t>
            </a:r>
            <a:r>
              <a:rPr lang="cs-CZ" sz="1400" dirty="0" smtClean="0">
                <a:latin typeface="Arial" charset="0"/>
              </a:rPr>
              <a:t>- nízké koncentrace</a:t>
            </a:r>
            <a:endParaRPr lang="cs-CZ" sz="1400" dirty="0">
              <a:latin typeface="Arial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68313" y="-27384"/>
            <a:ext cx="7989887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Rhizofiltrace</a:t>
            </a:r>
            <a:endParaRPr lang="cs-CZ" sz="36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2772" name="TextovéPole 4"/>
          <p:cNvSpPr txBox="1">
            <a:spLocks noChangeArrowheads="1"/>
          </p:cNvSpPr>
          <p:nvPr/>
        </p:nvSpPr>
        <p:spPr bwMode="auto">
          <a:xfrm>
            <a:off x="539750" y="3690938"/>
            <a:ext cx="763270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solidFill>
                  <a:srgbClr val="FF0000"/>
                </a:solidFill>
              </a:rPr>
              <a:t>ideální rostlina </a:t>
            </a:r>
            <a:r>
              <a:rPr lang="cs-CZ" altLang="cs-CZ" sz="1800"/>
              <a:t>- rychlý růst, </a:t>
            </a:r>
            <a:r>
              <a:rPr lang="cs-CZ" altLang="cs-CZ" sz="1800" b="1"/>
              <a:t>bohatý kořenový systém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i="1"/>
              <a:t>Brassica juncea, Helianthus annuus, trávy, vrby a topoly</a:t>
            </a:r>
            <a:endParaRPr lang="cs-CZ" altLang="cs-CZ" sz="1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mokřadní rostliny : orobinec, růžkatec, rdest uzlinatý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vodní rostliny: stolístek, parožnatka, stolístek,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                       vodní mor</a:t>
            </a:r>
          </a:p>
        </p:txBody>
      </p:sp>
      <p:pic>
        <p:nvPicPr>
          <p:cNvPr id="32773" name="Picture 2" descr="http://t2.gstatic.com/images?q=tbn:ANd9GcSL5YShXtTcnjr72bfpa5WymSpFjPraix-N5Mzi57maS6f1dM-dZw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429000"/>
            <a:ext cx="2087910" cy="2555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TextovéPole 8"/>
          <p:cNvSpPr txBox="1">
            <a:spLocks noChangeArrowheads="1"/>
          </p:cNvSpPr>
          <p:nvPr/>
        </p:nvSpPr>
        <p:spPr bwMode="auto">
          <a:xfrm>
            <a:off x="323850" y="6300788"/>
            <a:ext cx="5616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 err="1"/>
              <a:t>fykoremediace</a:t>
            </a:r>
            <a:r>
              <a:rPr lang="cs-CZ" altLang="cs-CZ" sz="1800" dirty="0"/>
              <a:t> - využití řas pro odstranění polutantů</a:t>
            </a:r>
          </a:p>
        </p:txBody>
      </p:sp>
      <p:sp>
        <p:nvSpPr>
          <p:cNvPr id="2" name="Šipka doprava 1"/>
          <p:cNvSpPr/>
          <p:nvPr/>
        </p:nvSpPr>
        <p:spPr>
          <a:xfrm>
            <a:off x="5940425" y="4706651"/>
            <a:ext cx="791815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159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ovéPole 1"/>
          <p:cNvSpPr txBox="1">
            <a:spLocks noChangeArrowheads="1"/>
          </p:cNvSpPr>
          <p:nvPr/>
        </p:nvSpPr>
        <p:spPr bwMode="auto">
          <a:xfrm>
            <a:off x="468313" y="1052513"/>
            <a:ext cx="8424862" cy="1754187"/>
          </a:xfrm>
          <a:prstGeom prst="rect">
            <a:avLst/>
          </a:prstGeom>
          <a:solidFill>
            <a:srgbClr val="FFFFE7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dirty="0">
                <a:latin typeface="Arial" charset="0"/>
              </a:rPr>
              <a:t>kořenová čistička =</a:t>
            </a:r>
            <a:r>
              <a:rPr lang="cs-CZ" b="1" dirty="0">
                <a:latin typeface="Arial" charset="0"/>
              </a:rPr>
              <a:t>  umělý mokřad</a:t>
            </a:r>
            <a:r>
              <a:rPr lang="cs-CZ" dirty="0">
                <a:latin typeface="Arial" charset="0"/>
              </a:rPr>
              <a:t>, oddělený od okolí nepropustnou fólií</a:t>
            </a:r>
          </a:p>
          <a:p>
            <a:pPr>
              <a:defRPr/>
            </a:pPr>
            <a:r>
              <a:rPr lang="cs-CZ" dirty="0">
                <a:latin typeface="Arial" charset="0"/>
              </a:rPr>
              <a:t>                                 využívá samočisticích procesů, probíhajících v propustném</a:t>
            </a:r>
          </a:p>
          <a:p>
            <a:pPr>
              <a:defRPr/>
            </a:pPr>
            <a:r>
              <a:rPr lang="cs-CZ" dirty="0">
                <a:latin typeface="Arial" charset="0"/>
              </a:rPr>
              <a:t>                                 půdním prostředí za spoluúčasti rostlin</a:t>
            </a:r>
          </a:p>
          <a:p>
            <a:pPr>
              <a:defRPr/>
            </a:pPr>
            <a:endParaRPr lang="cs-CZ" dirty="0">
              <a:latin typeface="Arial" charset="0"/>
            </a:endParaRPr>
          </a:p>
          <a:p>
            <a:pPr>
              <a:defRPr/>
            </a:pPr>
            <a:r>
              <a:rPr lang="cs-CZ" dirty="0">
                <a:latin typeface="Arial" charset="0"/>
              </a:rPr>
              <a:t>                                 čištění odpadních vod z domácností, skládek a některých</a:t>
            </a:r>
          </a:p>
          <a:p>
            <a:pPr>
              <a:defRPr/>
            </a:pPr>
            <a:r>
              <a:rPr lang="cs-CZ" dirty="0">
                <a:latin typeface="Arial" charset="0"/>
              </a:rPr>
              <a:t>                                 průmyslových provozů 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37516" y="-27384"/>
            <a:ext cx="7989887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Rhizofiltrace</a:t>
            </a:r>
            <a:endParaRPr lang="cs-CZ" sz="36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3798" name="Obdélník 9"/>
          <p:cNvSpPr>
            <a:spLocks noChangeArrowheads="1"/>
          </p:cNvSpPr>
          <p:nvPr/>
        </p:nvSpPr>
        <p:spPr bwMode="auto">
          <a:xfrm>
            <a:off x="179388" y="5732463"/>
            <a:ext cx="55451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http://www.nemcovice.cz/content/view/full/3607/</a:t>
            </a:r>
          </a:p>
        </p:txBody>
      </p:sp>
      <p:sp>
        <p:nvSpPr>
          <p:cNvPr id="30727" name="TextovéPole 10"/>
          <p:cNvSpPr txBox="1">
            <a:spLocks noChangeArrowheads="1"/>
          </p:cNvSpPr>
          <p:nvPr/>
        </p:nvSpPr>
        <p:spPr bwMode="auto">
          <a:xfrm>
            <a:off x="6659563" y="3308350"/>
            <a:ext cx="2233612" cy="12001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dirty="0">
                <a:latin typeface="Arial" charset="0"/>
              </a:rPr>
              <a:t>rostliny s vysokými nároky na výživu</a:t>
            </a:r>
          </a:p>
          <a:p>
            <a:pPr>
              <a:defRPr/>
            </a:pPr>
            <a:r>
              <a:rPr lang="cs-CZ" dirty="0">
                <a:latin typeface="Arial" charset="0"/>
              </a:rPr>
              <a:t>+</a:t>
            </a:r>
          </a:p>
          <a:p>
            <a:pPr>
              <a:defRPr/>
            </a:pPr>
            <a:r>
              <a:rPr lang="cs-CZ" dirty="0">
                <a:latin typeface="Arial" charset="0"/>
              </a:rPr>
              <a:t>bakterie</a:t>
            </a:r>
          </a:p>
        </p:txBody>
      </p:sp>
      <p:sp>
        <p:nvSpPr>
          <p:cNvPr id="33800" name="TextovéPole 11"/>
          <p:cNvSpPr txBox="1">
            <a:spLocks noChangeArrowheads="1"/>
          </p:cNvSpPr>
          <p:nvPr/>
        </p:nvSpPr>
        <p:spPr bwMode="auto">
          <a:xfrm>
            <a:off x="6732588" y="4941888"/>
            <a:ext cx="2195512" cy="3683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dirty="0"/>
              <a:t>!!! může zapáchat</a:t>
            </a:r>
          </a:p>
        </p:txBody>
      </p:sp>
      <p:sp>
        <p:nvSpPr>
          <p:cNvPr id="33801" name="TextovéPole 12"/>
          <p:cNvSpPr txBox="1">
            <a:spLocks noChangeArrowheads="1"/>
          </p:cNvSpPr>
          <p:nvPr/>
        </p:nvSpPr>
        <p:spPr bwMode="auto">
          <a:xfrm>
            <a:off x="395288" y="1619250"/>
            <a:ext cx="205216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dirty="0">
                <a:solidFill>
                  <a:srgbClr val="FF0000"/>
                </a:solidFill>
              </a:rPr>
              <a:t>5x - 10 x nižší náklady</a:t>
            </a:r>
          </a:p>
        </p:txBody>
      </p:sp>
      <p:pic>
        <p:nvPicPr>
          <p:cNvPr id="2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3394075"/>
            <a:ext cx="5934075" cy="226695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cxnSp>
        <p:nvCxnSpPr>
          <p:cNvPr id="12" name="Přímá spojovací šipka 11"/>
          <p:cNvCxnSpPr/>
          <p:nvPr/>
        </p:nvCxnSpPr>
        <p:spPr>
          <a:xfrm>
            <a:off x="3851275" y="1916113"/>
            <a:ext cx="0" cy="21748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577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ovéPole 1"/>
          <p:cNvSpPr txBox="1">
            <a:spLocks noChangeArrowheads="1"/>
          </p:cNvSpPr>
          <p:nvPr/>
        </p:nvSpPr>
        <p:spPr bwMode="auto">
          <a:xfrm>
            <a:off x="827584" y="908050"/>
            <a:ext cx="7488237" cy="2862263"/>
          </a:xfrm>
          <a:prstGeom prst="rect">
            <a:avLst/>
          </a:prstGeom>
          <a:solidFill>
            <a:srgbClr val="FFFFBD"/>
          </a:solidFill>
          <a:ln>
            <a:solidFill>
              <a:schemeClr val="bg1">
                <a:lumMod val="65000"/>
              </a:schemeClr>
            </a:solidFill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 err="1"/>
              <a:t>rhizodegradace</a:t>
            </a:r>
            <a:r>
              <a:rPr lang="cs-CZ" altLang="cs-CZ" sz="1800" dirty="0"/>
              <a:t> - kořenová čistírna - umělé mokřady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                           akumulace U a </a:t>
            </a:r>
            <a:r>
              <a:rPr lang="cs-CZ" altLang="cs-CZ" sz="1800" dirty="0" err="1"/>
              <a:t>Ra</a:t>
            </a:r>
            <a:r>
              <a:rPr lang="cs-CZ" altLang="cs-CZ" sz="1800" dirty="0"/>
              <a:t> využívány cca 100 let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                               (bezcenné biotopy)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 i="1" dirty="0"/>
              <a:t>     </a:t>
            </a:r>
            <a:r>
              <a:rPr lang="cs-CZ" altLang="cs-CZ" sz="1800" b="1" i="1" dirty="0" err="1"/>
              <a:t>Typha</a:t>
            </a:r>
            <a:r>
              <a:rPr lang="cs-CZ" altLang="cs-CZ" sz="1800" b="1" i="1" dirty="0"/>
              <a:t> </a:t>
            </a:r>
            <a:r>
              <a:rPr lang="cs-CZ" altLang="cs-CZ" sz="1800" b="1" i="1" dirty="0" err="1"/>
              <a:t>latifolia</a:t>
            </a:r>
            <a:r>
              <a:rPr lang="cs-CZ" altLang="cs-CZ" sz="1800" b="1" i="1" dirty="0"/>
              <a:t> </a:t>
            </a:r>
            <a:r>
              <a:rPr lang="cs-CZ" altLang="cs-CZ" sz="1800" dirty="0"/>
              <a:t>(orobinec)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 i="1" dirty="0"/>
              <a:t>     </a:t>
            </a:r>
            <a:r>
              <a:rPr lang="cs-CZ" altLang="cs-CZ" sz="1800" b="1" i="1" dirty="0" err="1"/>
              <a:t>Phragmites</a:t>
            </a:r>
            <a:r>
              <a:rPr lang="cs-CZ" altLang="cs-CZ" sz="1800" b="1" i="1" dirty="0"/>
              <a:t> </a:t>
            </a:r>
            <a:r>
              <a:rPr lang="cs-CZ" altLang="cs-CZ" sz="1800" b="1" i="1" dirty="0" err="1"/>
              <a:t>australis</a:t>
            </a:r>
            <a:r>
              <a:rPr lang="cs-CZ" altLang="cs-CZ" sz="1800" b="1" i="1" dirty="0"/>
              <a:t> </a:t>
            </a:r>
            <a:r>
              <a:rPr lang="cs-CZ" altLang="cs-CZ" sz="1800" dirty="0"/>
              <a:t>(rákos)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 i="1" dirty="0"/>
              <a:t>     </a:t>
            </a:r>
            <a:r>
              <a:rPr lang="cs-CZ" altLang="cs-CZ" sz="1800" b="1" i="1" dirty="0" err="1"/>
              <a:t>Carex</a:t>
            </a:r>
            <a:r>
              <a:rPr lang="cs-CZ" altLang="cs-CZ" sz="1800" b="1" i="1" dirty="0"/>
              <a:t> </a:t>
            </a:r>
            <a:r>
              <a:rPr lang="cs-CZ" altLang="cs-CZ" sz="1800" b="1" i="1" dirty="0" err="1"/>
              <a:t>buxbaumii</a:t>
            </a:r>
            <a:r>
              <a:rPr lang="cs-CZ" altLang="cs-CZ" sz="1800" b="1" i="1" dirty="0"/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 i="1" dirty="0"/>
              <a:t>     </a:t>
            </a:r>
            <a:r>
              <a:rPr lang="cs-CZ" altLang="cs-CZ" sz="1800" b="1" i="1" dirty="0" err="1"/>
              <a:t>Juncus</a:t>
            </a:r>
            <a:r>
              <a:rPr lang="cs-CZ" altLang="cs-CZ" sz="1800" b="1" i="1" dirty="0"/>
              <a:t> </a:t>
            </a:r>
            <a:r>
              <a:rPr lang="cs-CZ" altLang="cs-CZ" sz="1800" b="1" i="1" dirty="0" err="1"/>
              <a:t>inflexus</a:t>
            </a:r>
            <a:r>
              <a:rPr lang="cs-CZ" altLang="cs-CZ" sz="1800" b="1" i="1" dirty="0"/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 i="1" dirty="0"/>
              <a:t>     Iris </a:t>
            </a:r>
            <a:r>
              <a:rPr lang="cs-CZ" altLang="cs-CZ" sz="1800" b="1" i="1" dirty="0" err="1"/>
              <a:t>pseudacorus</a:t>
            </a:r>
            <a:r>
              <a:rPr lang="cs-CZ" altLang="cs-CZ" sz="1800" b="1" i="1" dirty="0"/>
              <a:t> </a:t>
            </a:r>
            <a:endParaRPr lang="cs-CZ" altLang="cs-CZ" sz="1800" i="1" dirty="0"/>
          </a:p>
        </p:txBody>
      </p:sp>
      <p:pic>
        <p:nvPicPr>
          <p:cNvPr id="34819" name="Picture 5" descr="http://upload.wikimedia.org/wikipedia/commons/1/16/Typha_latifolia_02_bgiu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0425" y="1881188"/>
            <a:ext cx="2735263" cy="2052637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</p:pic>
      <p:pic>
        <p:nvPicPr>
          <p:cNvPr id="34820" name="Picture 7" descr="https://www.sfzp.cz/gallery/39/11955-cep_korenova_cistirn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0200" y="3327400"/>
            <a:ext cx="2376488" cy="262255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</p:pic>
      <p:pic>
        <p:nvPicPr>
          <p:cNvPr id="34821" name="Picture 9" descr="http://aa.ecn.cz/img_upload/e6ffb6c50bc1424ab10ecf09e063cd63/albums/userpics/10005/korenovacistirna_hostetin04.jpg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76375" y="3954463"/>
            <a:ext cx="2674938" cy="17780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</p:pic>
      <p:sp>
        <p:nvSpPr>
          <p:cNvPr id="34822" name="TextovéPole 6"/>
          <p:cNvSpPr txBox="1">
            <a:spLocks noChangeArrowheads="1"/>
          </p:cNvSpPr>
          <p:nvPr/>
        </p:nvSpPr>
        <p:spPr bwMode="auto">
          <a:xfrm>
            <a:off x="252413" y="4868863"/>
            <a:ext cx="12239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Hostětín</a:t>
            </a:r>
          </a:p>
        </p:txBody>
      </p:sp>
      <p:sp>
        <p:nvSpPr>
          <p:cNvPr id="31751" name="Obdélník 7"/>
          <p:cNvSpPr>
            <a:spLocks noChangeArrowheads="1"/>
          </p:cNvSpPr>
          <p:nvPr/>
        </p:nvSpPr>
        <p:spPr bwMode="auto">
          <a:xfrm>
            <a:off x="179512" y="5956538"/>
            <a:ext cx="8891587" cy="784830"/>
          </a:xfrm>
          <a:prstGeom prst="rect">
            <a:avLst/>
          </a:prstGeom>
          <a:solidFill>
            <a:srgbClr val="CCFF99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cs-CZ" sz="2000" b="1" cap="all" dirty="0" smtClean="0">
                <a:latin typeface="Arial" charset="0"/>
              </a:rPr>
              <a:t>člověk </a:t>
            </a:r>
            <a:r>
              <a:rPr lang="cs-CZ" sz="2000" b="1" cap="all" dirty="0">
                <a:latin typeface="Arial" charset="0"/>
              </a:rPr>
              <a:t>čistí odpadní vodu za pomoci důmyslných zařízení,</a:t>
            </a:r>
          </a:p>
          <a:p>
            <a:pPr>
              <a:spcBef>
                <a:spcPts val="600"/>
              </a:spcBef>
              <a:defRPr/>
            </a:pPr>
            <a:r>
              <a:rPr lang="cs-CZ" sz="2000" b="1" cap="all" dirty="0">
                <a:latin typeface="Arial" charset="0"/>
              </a:rPr>
              <a:t>příroda to zvládne bez přístrojů a mnohem levněji.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470545" y="-27384"/>
            <a:ext cx="7989887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Rhizofiltrace</a:t>
            </a:r>
            <a:endParaRPr lang="cs-CZ" sz="36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42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7164388" y="836613"/>
            <a:ext cx="1871662" cy="369887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dirty="0" err="1"/>
              <a:t>superrostliny</a:t>
            </a:r>
            <a:r>
              <a:rPr lang="cs-CZ" dirty="0"/>
              <a:t>???</a:t>
            </a:r>
          </a:p>
        </p:txBody>
      </p:sp>
      <p:sp>
        <p:nvSpPr>
          <p:cNvPr id="33797" name="TextovéPole 12"/>
          <p:cNvSpPr txBox="1">
            <a:spLocks noChangeArrowheads="1"/>
          </p:cNvSpPr>
          <p:nvPr/>
        </p:nvSpPr>
        <p:spPr bwMode="auto">
          <a:xfrm>
            <a:off x="251521" y="908720"/>
            <a:ext cx="6552728" cy="3385542"/>
          </a:xfrm>
          <a:prstGeom prst="rect">
            <a:avLst/>
          </a:prstGeom>
          <a:solidFill>
            <a:srgbClr val="FFFFE7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defRPr/>
            </a:pPr>
            <a:r>
              <a:rPr lang="cs-CZ" b="1" dirty="0">
                <a:latin typeface="Arial" charset="0"/>
              </a:rPr>
              <a:t>- užití </a:t>
            </a:r>
            <a:r>
              <a:rPr lang="cs-CZ" b="1" dirty="0" err="1">
                <a:latin typeface="Arial" charset="0"/>
              </a:rPr>
              <a:t>chelatorů</a:t>
            </a:r>
            <a:r>
              <a:rPr lang="cs-CZ" b="1" dirty="0">
                <a:latin typeface="Arial" charset="0"/>
              </a:rPr>
              <a:t> pro zvýšení rozpustnosti kovů </a:t>
            </a:r>
          </a:p>
          <a:p>
            <a:pPr>
              <a:spcBef>
                <a:spcPts val="1200"/>
              </a:spcBef>
              <a:defRPr/>
            </a:pPr>
            <a:r>
              <a:rPr lang="cs-CZ" b="1" dirty="0">
                <a:latin typeface="Arial" charset="0"/>
              </a:rPr>
              <a:t>-</a:t>
            </a:r>
            <a:r>
              <a:rPr lang="cs-CZ" dirty="0">
                <a:latin typeface="Arial" charset="0"/>
              </a:rPr>
              <a:t> </a:t>
            </a:r>
            <a:r>
              <a:rPr lang="cs-CZ" b="1" dirty="0">
                <a:latin typeface="Arial" charset="0"/>
              </a:rPr>
              <a:t>kombinace s jinými </a:t>
            </a:r>
            <a:r>
              <a:rPr lang="cs-CZ" b="1" i="1" dirty="0">
                <a:latin typeface="Arial" charset="0"/>
              </a:rPr>
              <a:t>in </a:t>
            </a:r>
            <a:r>
              <a:rPr lang="cs-CZ" b="1" i="1" dirty="0" err="1">
                <a:latin typeface="Arial" charset="0"/>
              </a:rPr>
              <a:t>situ</a:t>
            </a:r>
            <a:r>
              <a:rPr lang="cs-CZ" b="1" i="1" dirty="0">
                <a:latin typeface="Arial" charset="0"/>
              </a:rPr>
              <a:t> technologiemi </a:t>
            </a:r>
          </a:p>
          <a:p>
            <a:pPr>
              <a:spcBef>
                <a:spcPts val="1200"/>
              </a:spcBef>
              <a:defRPr/>
            </a:pPr>
            <a:r>
              <a:rPr lang="cs-CZ" b="1" dirty="0">
                <a:latin typeface="Arial" charset="0"/>
              </a:rPr>
              <a:t>      (např. mikrobiální </a:t>
            </a:r>
            <a:r>
              <a:rPr lang="cs-CZ" b="1" dirty="0" err="1">
                <a:latin typeface="Arial" charset="0"/>
              </a:rPr>
              <a:t>bioremediace</a:t>
            </a:r>
            <a:r>
              <a:rPr lang="cs-CZ" b="1" dirty="0">
                <a:latin typeface="Arial" charset="0"/>
              </a:rPr>
              <a:t>) </a:t>
            </a:r>
          </a:p>
          <a:p>
            <a:pPr marL="285750" indent="-285750">
              <a:spcBef>
                <a:spcPts val="1200"/>
              </a:spcBef>
              <a:buFontTx/>
              <a:buChar char="-"/>
              <a:defRPr/>
            </a:pPr>
            <a:r>
              <a:rPr lang="cs-CZ" b="1" dirty="0" smtClean="0">
                <a:latin typeface="Arial" charset="0"/>
              </a:rPr>
              <a:t>výběr </a:t>
            </a:r>
            <a:r>
              <a:rPr lang="cs-CZ" b="1" dirty="0">
                <a:latin typeface="Arial" charset="0"/>
              </a:rPr>
              <a:t>vylepšených rostlinných </a:t>
            </a:r>
            <a:r>
              <a:rPr lang="cs-CZ" b="1" dirty="0" smtClean="0">
                <a:latin typeface="Arial" charset="0"/>
              </a:rPr>
              <a:t>druhů/odrůd</a:t>
            </a:r>
          </a:p>
          <a:p>
            <a:pPr>
              <a:spcBef>
                <a:spcPts val="1200"/>
              </a:spcBef>
              <a:defRPr/>
            </a:pPr>
            <a:r>
              <a:rPr lang="cs-CZ" dirty="0" smtClean="0">
                <a:latin typeface="Arial" charset="0"/>
              </a:rPr>
              <a:t>- </a:t>
            </a:r>
            <a:r>
              <a:rPr lang="cs-CZ" b="1" dirty="0">
                <a:solidFill>
                  <a:srgbClr val="FF0000"/>
                </a:solidFill>
                <a:latin typeface="Arial" charset="0"/>
              </a:rPr>
              <a:t>genetická úprava </a:t>
            </a:r>
            <a:r>
              <a:rPr lang="cs-CZ" b="1" dirty="0" smtClean="0">
                <a:solidFill>
                  <a:srgbClr val="FF0000"/>
                </a:solidFill>
                <a:latin typeface="Arial" charset="0"/>
              </a:rPr>
              <a:t>vylepšených druhů/odrůd</a:t>
            </a:r>
            <a:endParaRPr lang="cs-CZ" b="1" dirty="0">
              <a:solidFill>
                <a:srgbClr val="FF0000"/>
              </a:solidFill>
              <a:latin typeface="Arial" charset="0"/>
            </a:endParaRPr>
          </a:p>
          <a:p>
            <a:pPr>
              <a:spcBef>
                <a:spcPts val="1200"/>
              </a:spcBef>
              <a:defRPr/>
            </a:pPr>
            <a:r>
              <a:rPr lang="cs-CZ" dirty="0">
                <a:latin typeface="Arial" charset="0"/>
              </a:rPr>
              <a:t>- </a:t>
            </a:r>
            <a:r>
              <a:rPr lang="cs-CZ" b="1" dirty="0">
                <a:latin typeface="Arial" charset="0"/>
              </a:rPr>
              <a:t>ověření efektu rhizosféry </a:t>
            </a:r>
          </a:p>
          <a:p>
            <a:pPr>
              <a:spcBef>
                <a:spcPts val="1200"/>
              </a:spcBef>
              <a:defRPr/>
            </a:pPr>
            <a:r>
              <a:rPr lang="cs-CZ" dirty="0">
                <a:latin typeface="Arial" charset="0"/>
              </a:rPr>
              <a:t>- </a:t>
            </a:r>
            <a:r>
              <a:rPr lang="cs-CZ" b="1" dirty="0">
                <a:latin typeface="Arial" charset="0"/>
              </a:rPr>
              <a:t>stanovení potřebných sanačních limitů </a:t>
            </a:r>
          </a:p>
          <a:p>
            <a:pPr>
              <a:spcBef>
                <a:spcPts val="1200"/>
              </a:spcBef>
              <a:defRPr/>
            </a:pPr>
            <a:r>
              <a:rPr lang="cs-CZ" dirty="0">
                <a:latin typeface="Arial" charset="0"/>
              </a:rPr>
              <a:t>- </a:t>
            </a:r>
            <a:r>
              <a:rPr lang="cs-CZ" b="1" dirty="0">
                <a:latin typeface="Arial" charset="0"/>
              </a:rPr>
              <a:t>identifikace kritických parametrů, druhů, klimatu, půd</a:t>
            </a:r>
            <a:endParaRPr lang="cs-CZ" dirty="0">
              <a:latin typeface="Arial" charset="0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620713" y="-27384"/>
            <a:ext cx="7989887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Budoucnost  </a:t>
            </a:r>
            <a:r>
              <a:rPr lang="cs-CZ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fytoremediací</a:t>
            </a:r>
            <a:endParaRPr lang="cs-CZ" sz="36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3799" name="TextovéPole 14"/>
          <p:cNvSpPr txBox="1">
            <a:spLocks noChangeArrowheads="1"/>
          </p:cNvSpPr>
          <p:nvPr/>
        </p:nvSpPr>
        <p:spPr bwMode="auto">
          <a:xfrm>
            <a:off x="251520" y="4770438"/>
            <a:ext cx="7488238" cy="1754187"/>
          </a:xfrm>
          <a:prstGeom prst="rect">
            <a:avLst/>
          </a:prstGeom>
          <a:solidFill>
            <a:srgbClr val="FFFFCC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b="1" dirty="0">
                <a:latin typeface="Arial" charset="0"/>
              </a:rPr>
              <a:t> Výsadba, kultivace, vzorkování, sklizeň </a:t>
            </a:r>
          </a:p>
          <a:p>
            <a:pPr>
              <a:defRPr/>
            </a:pPr>
            <a:endParaRPr lang="cs-CZ" b="1" dirty="0">
              <a:latin typeface="Arial" charset="0"/>
            </a:endParaRPr>
          </a:p>
          <a:p>
            <a:pPr>
              <a:defRPr/>
            </a:pPr>
            <a:r>
              <a:rPr lang="cs-CZ" dirty="0">
                <a:latin typeface="Arial" charset="0"/>
              </a:rPr>
              <a:t>• </a:t>
            </a:r>
            <a:r>
              <a:rPr lang="cs-CZ" b="1" dirty="0">
                <a:latin typeface="Arial" charset="0"/>
              </a:rPr>
              <a:t>monitorování a analýza </a:t>
            </a:r>
          </a:p>
          <a:p>
            <a:pPr>
              <a:defRPr/>
            </a:pPr>
            <a:r>
              <a:rPr lang="cs-CZ" dirty="0">
                <a:latin typeface="Arial" charset="0"/>
              </a:rPr>
              <a:t>• </a:t>
            </a:r>
            <a:r>
              <a:rPr lang="cs-CZ" b="1" dirty="0">
                <a:latin typeface="Arial" charset="0"/>
              </a:rPr>
              <a:t>nakládání s biomasou </a:t>
            </a:r>
          </a:p>
          <a:p>
            <a:pPr>
              <a:defRPr/>
            </a:pPr>
            <a:endParaRPr lang="cs-CZ" b="1" dirty="0">
              <a:latin typeface="Arial" charset="0"/>
            </a:endParaRPr>
          </a:p>
          <a:p>
            <a:pPr>
              <a:defRPr/>
            </a:pPr>
            <a:r>
              <a:rPr lang="cs-CZ" dirty="0">
                <a:latin typeface="Arial" charset="0"/>
              </a:rPr>
              <a:t>- </a:t>
            </a:r>
            <a:r>
              <a:rPr lang="cs-CZ" b="1" dirty="0">
                <a:latin typeface="Arial" charset="0"/>
              </a:rPr>
              <a:t>sušení, kompostování, transport, spalování, skládka, spalovna</a:t>
            </a:r>
            <a:endParaRPr lang="cs-CZ" dirty="0">
              <a:latin typeface="Arial" charset="0"/>
            </a:endParaRPr>
          </a:p>
        </p:txBody>
      </p:sp>
      <p:pic>
        <p:nvPicPr>
          <p:cNvPr id="33801" name="Picture 9" descr="http://t2.gstatic.com/images?q=tbn:ANd9GcRi1LF8n7UYbs0LlJ9xIkAWkKHiIfqZF5w3GPzuoG5I490tyInjg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88200" y="1196975"/>
            <a:ext cx="1847850" cy="246697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2" name="Šipka dolů 1"/>
          <p:cNvSpPr/>
          <p:nvPr/>
        </p:nvSpPr>
        <p:spPr>
          <a:xfrm>
            <a:off x="1691680" y="5085184"/>
            <a:ext cx="216024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Šipka dolů 2"/>
          <p:cNvSpPr/>
          <p:nvPr/>
        </p:nvSpPr>
        <p:spPr>
          <a:xfrm>
            <a:off x="1691680" y="5877272"/>
            <a:ext cx="108012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2790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68313" y="-27384"/>
            <a:ext cx="7989887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Budoucnost  </a:t>
            </a:r>
            <a:r>
              <a:rPr lang="cs-CZ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fytoremediací</a:t>
            </a:r>
            <a:endParaRPr lang="cs-CZ" sz="36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6867" name="TextovéPole 2"/>
          <p:cNvSpPr txBox="1">
            <a:spLocks noChangeArrowheads="1"/>
          </p:cNvSpPr>
          <p:nvPr/>
        </p:nvSpPr>
        <p:spPr bwMode="auto">
          <a:xfrm>
            <a:off x="7524750" y="673100"/>
            <a:ext cx="13684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i="1"/>
              <a:t>nízké náklady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179388" y="612428"/>
            <a:ext cx="2736850" cy="368300"/>
          </a:xfrm>
          <a:prstGeom prst="rect">
            <a:avLst/>
          </a:prstGeom>
          <a:solidFill>
            <a:srgbClr val="FFFFE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b="1" dirty="0" err="1">
                <a:latin typeface="Arial" panose="020B0604020202020204" pitchFamily="34" charset="0"/>
                <a:cs typeface="Arial" panose="020B0604020202020204" pitchFamily="34" charset="0"/>
              </a:rPr>
              <a:t>Fytoremediace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  v praxi</a:t>
            </a:r>
          </a:p>
        </p:txBody>
      </p:sp>
      <p:graphicFrame>
        <p:nvGraphicFramePr>
          <p:cNvPr id="11" name="Tabulk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2523826"/>
              </p:ext>
            </p:extLst>
          </p:nvPr>
        </p:nvGraphicFramePr>
        <p:xfrm>
          <a:off x="250825" y="1484313"/>
          <a:ext cx="8569324" cy="2027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2331"/>
                <a:gridCol w="2142331"/>
                <a:gridCol w="2142331"/>
                <a:gridCol w="2142331"/>
              </a:tblGrid>
              <a:tr h="370898">
                <a:tc>
                  <a:txBody>
                    <a:bodyPr/>
                    <a:lstStyle/>
                    <a:p>
                      <a:r>
                        <a:rPr lang="cs-CZ" sz="1400" b="1" dirty="0" smtClean="0">
                          <a:solidFill>
                            <a:schemeClr val="tx1"/>
                          </a:solidFill>
                        </a:rPr>
                        <a:t>lokalita</a:t>
                      </a:r>
                      <a:endParaRPr lang="cs-CZ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4" marR="91444" marT="45727" marB="45727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b="1" dirty="0" smtClean="0">
                          <a:solidFill>
                            <a:schemeClr val="tx1"/>
                          </a:solidFill>
                        </a:rPr>
                        <a:t>rostliny</a:t>
                      </a:r>
                      <a:endParaRPr lang="cs-CZ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4" marR="91444" marT="45727" marB="45727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 smtClean="0">
                          <a:solidFill>
                            <a:schemeClr val="tx1"/>
                          </a:solidFill>
                        </a:rPr>
                        <a:t>kontaminant</a:t>
                      </a:r>
                      <a:endParaRPr lang="cs-CZ" sz="1400" dirty="0">
                        <a:solidFill>
                          <a:schemeClr val="tx1"/>
                        </a:solidFill>
                      </a:endParaRPr>
                    </a:p>
                  </a:txBody>
                  <a:tcPr marL="91444" marR="91444" marT="45727" marB="45727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 smtClean="0">
                          <a:solidFill>
                            <a:schemeClr val="tx1"/>
                          </a:solidFill>
                        </a:rPr>
                        <a:t>výsledek</a:t>
                      </a:r>
                      <a:endParaRPr lang="cs-CZ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4" marR="91444" marT="45727" marB="45727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0898">
                <a:tc>
                  <a:txBody>
                    <a:bodyPr/>
                    <a:lstStyle/>
                    <a:p>
                      <a:r>
                        <a:rPr lang="cs-CZ" sz="1800" dirty="0" smtClean="0"/>
                        <a:t>Ural, 1953</a:t>
                      </a:r>
                      <a:endParaRPr lang="cs-CZ" sz="1800" dirty="0"/>
                    </a:p>
                  </a:txBody>
                  <a:tcPr marL="91444" marR="91444" marT="45727" marB="45727"/>
                </a:tc>
                <a:tc>
                  <a:txBody>
                    <a:bodyPr/>
                    <a:lstStyle/>
                    <a:p>
                      <a:endParaRPr lang="cs-CZ" sz="1800" dirty="0"/>
                    </a:p>
                  </a:txBody>
                  <a:tcPr marL="91444" marR="91444" marT="45727" marB="45727"/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odstranění těžkých kovů</a:t>
                      </a:r>
                      <a:endParaRPr lang="cs-CZ" sz="1400" dirty="0"/>
                    </a:p>
                  </a:txBody>
                  <a:tcPr marL="91444" marR="91444" marT="45727" marB="45727"/>
                </a:tc>
                <a:tc>
                  <a:txBody>
                    <a:bodyPr/>
                    <a:lstStyle/>
                    <a:p>
                      <a:endParaRPr lang="cs-CZ" sz="1400" dirty="0"/>
                    </a:p>
                  </a:txBody>
                  <a:tcPr marL="91444" marR="91444" marT="45727" marB="45727"/>
                </a:tc>
              </a:tr>
              <a:tr h="370898">
                <a:tc>
                  <a:txBody>
                    <a:bodyPr/>
                    <a:lstStyle/>
                    <a:p>
                      <a:r>
                        <a:rPr lang="cs-CZ" sz="1800" dirty="0" err="1" smtClean="0"/>
                        <a:t>Amana</a:t>
                      </a:r>
                      <a:r>
                        <a:rPr lang="cs-CZ" sz="1800" dirty="0" smtClean="0"/>
                        <a:t>, Iowa</a:t>
                      </a:r>
                      <a:endParaRPr lang="cs-CZ" sz="1800" dirty="0"/>
                    </a:p>
                  </a:txBody>
                  <a:tcPr marL="91444" marR="91444" marT="45727" marB="45727"/>
                </a:tc>
                <a:tc>
                  <a:txBody>
                    <a:bodyPr/>
                    <a:lstStyle/>
                    <a:p>
                      <a:r>
                        <a:rPr lang="cs-CZ" sz="1800" dirty="0" smtClean="0"/>
                        <a:t>hybridní topoly</a:t>
                      </a:r>
                      <a:endParaRPr lang="cs-CZ" sz="1800" dirty="0"/>
                    </a:p>
                  </a:txBody>
                  <a:tcPr marL="91444" marR="91444" marT="45727" marB="45727"/>
                </a:tc>
                <a:tc>
                  <a:txBody>
                    <a:bodyPr/>
                    <a:lstStyle/>
                    <a:p>
                      <a:r>
                        <a:rPr lang="cs-CZ" sz="1400" dirty="0" err="1" smtClean="0"/>
                        <a:t>atrazin</a:t>
                      </a:r>
                      <a:endParaRPr lang="cs-CZ" sz="1400" dirty="0"/>
                    </a:p>
                  </a:txBody>
                  <a:tcPr marL="91444" marR="91444" marT="45727" marB="45727"/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odstraněna část až 20 %</a:t>
                      </a:r>
                      <a:endParaRPr lang="cs-CZ" sz="1400" dirty="0"/>
                    </a:p>
                  </a:txBody>
                  <a:tcPr marL="91444" marR="91444" marT="45727" marB="45727"/>
                </a:tc>
              </a:tr>
              <a:tr h="9145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Beaverton</a:t>
                      </a:r>
                      <a:r>
                        <a:rPr lang="cs-CZ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Kreton 	</a:t>
                      </a:r>
                    </a:p>
                    <a:p>
                      <a:endParaRPr lang="cs-CZ" sz="1800" dirty="0"/>
                    </a:p>
                  </a:txBody>
                  <a:tcPr marL="91444" marR="91444" marT="45727" marB="4572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hybridní topoly 	</a:t>
                      </a:r>
                    </a:p>
                    <a:p>
                      <a:endParaRPr lang="cs-CZ" sz="1800" dirty="0"/>
                    </a:p>
                  </a:txBody>
                  <a:tcPr marL="91444" marR="91444" marT="45727" marB="4572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organické látky, kovy a amonné sloučeniny </a:t>
                      </a:r>
                      <a:r>
                        <a:rPr lang="cs-CZ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cs-CZ" sz="1400" dirty="0"/>
                    </a:p>
                  </a:txBody>
                  <a:tcPr marL="91444" marR="91444" marT="45727" marB="4572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celkové vyčistění oblasti </a:t>
                      </a:r>
                      <a:r>
                        <a:rPr lang="cs-CZ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cs-CZ" sz="1400" dirty="0"/>
                    </a:p>
                  </a:txBody>
                  <a:tcPr marL="91444" marR="91444" marT="45727" marB="45727"/>
                </a:tc>
              </a:tr>
            </a:tbl>
          </a:graphicData>
        </a:graphic>
      </p:graphicFrame>
      <p:graphicFrame>
        <p:nvGraphicFramePr>
          <p:cNvPr id="12" name="Tabulk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955"/>
              </p:ext>
            </p:extLst>
          </p:nvPr>
        </p:nvGraphicFramePr>
        <p:xfrm>
          <a:off x="179389" y="3650655"/>
          <a:ext cx="8642348" cy="15065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8599"/>
                <a:gridCol w="1862575"/>
                <a:gridCol w="2160587"/>
                <a:gridCol w="2160587"/>
              </a:tblGrid>
              <a:tr h="365923">
                <a:tc>
                  <a:txBody>
                    <a:bodyPr/>
                    <a:lstStyle/>
                    <a:p>
                      <a:r>
                        <a:rPr lang="cs-CZ" sz="1400" b="1" dirty="0" smtClean="0">
                          <a:solidFill>
                            <a:schemeClr val="tx1"/>
                          </a:solidFill>
                        </a:rPr>
                        <a:t>lokalita</a:t>
                      </a:r>
                      <a:endParaRPr lang="cs-CZ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5" marR="91445" marT="45740" marB="4574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b="1" dirty="0" smtClean="0">
                          <a:solidFill>
                            <a:schemeClr val="tx1"/>
                          </a:solidFill>
                        </a:rPr>
                        <a:t>rostliny</a:t>
                      </a:r>
                      <a:endParaRPr lang="cs-CZ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5" marR="91445" marT="45740" marB="4574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 smtClean="0">
                          <a:solidFill>
                            <a:schemeClr val="tx1"/>
                          </a:solidFill>
                        </a:rPr>
                        <a:t>kontaminant</a:t>
                      </a:r>
                      <a:endParaRPr lang="cs-CZ" sz="1400" dirty="0">
                        <a:solidFill>
                          <a:schemeClr val="tx1"/>
                        </a:solidFill>
                      </a:endParaRPr>
                    </a:p>
                  </a:txBody>
                  <a:tcPr marL="91445" marR="91445" marT="45740" marB="4574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 smtClean="0">
                          <a:solidFill>
                            <a:schemeClr val="tx1"/>
                          </a:solidFill>
                        </a:rPr>
                        <a:t>výsledek</a:t>
                      </a:r>
                      <a:endParaRPr lang="cs-CZ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5" marR="91445" marT="45740" marB="4574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00249">
                <a:tc>
                  <a:txBody>
                    <a:bodyPr/>
                    <a:lstStyle/>
                    <a:p>
                      <a:r>
                        <a:rPr lang="cs-CZ" sz="1800" dirty="0" err="1" smtClean="0"/>
                        <a:t>Fukušima</a:t>
                      </a:r>
                      <a:r>
                        <a:rPr lang="cs-CZ" sz="1800" dirty="0" smtClean="0"/>
                        <a:t> 11.3. 2011</a:t>
                      </a:r>
                      <a:endParaRPr lang="cs-CZ" sz="1800" dirty="0"/>
                    </a:p>
                  </a:txBody>
                  <a:tcPr marL="91445" marR="91445" marT="45740" marB="45740"/>
                </a:tc>
                <a:tc>
                  <a:txBody>
                    <a:bodyPr/>
                    <a:lstStyle/>
                    <a:p>
                      <a:r>
                        <a:rPr lang="cs-CZ" sz="1800" dirty="0" smtClean="0"/>
                        <a:t>slunečnice</a:t>
                      </a:r>
                      <a:endParaRPr lang="cs-CZ" sz="1800" dirty="0"/>
                    </a:p>
                  </a:txBody>
                  <a:tcPr marL="91445" marR="91445" marT="45740" marB="45740"/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radioaktivní cesium</a:t>
                      </a:r>
                      <a:endParaRPr lang="cs-CZ" sz="1400" dirty="0"/>
                    </a:p>
                  </a:txBody>
                  <a:tcPr marL="91445" marR="91445" marT="45740" marB="45740"/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dekontaminace půdy ??</a:t>
                      </a:r>
                      <a:endParaRPr lang="cs-CZ" sz="1400" dirty="0"/>
                    </a:p>
                  </a:txBody>
                  <a:tcPr marL="91445" marR="91445" marT="45740" marB="45740"/>
                </a:tc>
              </a:tr>
              <a:tr h="640365">
                <a:tc>
                  <a:txBody>
                    <a:bodyPr/>
                    <a:lstStyle/>
                    <a:p>
                      <a:r>
                        <a:rPr lang="cs-CZ" sz="1800" dirty="0" smtClean="0"/>
                        <a:t>Černobyl 26.4.1986</a:t>
                      </a:r>
                      <a:endParaRPr lang="cs-CZ" sz="1800" dirty="0"/>
                    </a:p>
                  </a:txBody>
                  <a:tcPr marL="91445" marR="91445" marT="45740" marB="45740"/>
                </a:tc>
                <a:tc>
                  <a:txBody>
                    <a:bodyPr/>
                    <a:lstStyle/>
                    <a:p>
                      <a:r>
                        <a:rPr lang="cs-CZ" sz="1800" dirty="0" smtClean="0"/>
                        <a:t>slunečnice</a:t>
                      </a:r>
                    </a:p>
                    <a:p>
                      <a:r>
                        <a:rPr lang="cs-CZ" sz="1800" dirty="0" smtClean="0"/>
                        <a:t>jabloně</a:t>
                      </a:r>
                      <a:endParaRPr lang="cs-CZ" sz="1800" dirty="0"/>
                    </a:p>
                  </a:txBody>
                  <a:tcPr marL="91445" marR="91445" marT="45740" marB="45740"/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cesium, stroncium</a:t>
                      </a:r>
                      <a:endParaRPr lang="cs-CZ" sz="1400" dirty="0"/>
                    </a:p>
                  </a:txBody>
                  <a:tcPr marL="91445" marR="91445" marT="45740" marB="45740"/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dekontaminace půdy</a:t>
                      </a:r>
                    </a:p>
                    <a:p>
                      <a:r>
                        <a:rPr lang="cs-CZ" sz="1400" dirty="0" smtClean="0"/>
                        <a:t>povrchové vody</a:t>
                      </a:r>
                      <a:endParaRPr lang="cs-CZ" sz="1400" dirty="0"/>
                    </a:p>
                  </a:txBody>
                  <a:tcPr marL="91445" marR="91445" marT="45740" marB="45740"/>
                </a:tc>
              </a:tr>
            </a:tbl>
          </a:graphicData>
        </a:graphic>
      </p:graphicFrame>
      <p:sp>
        <p:nvSpPr>
          <p:cNvPr id="37942" name="TextovéPole 12"/>
          <p:cNvSpPr txBox="1">
            <a:spLocks noChangeArrowheads="1"/>
          </p:cNvSpPr>
          <p:nvPr/>
        </p:nvSpPr>
        <p:spPr bwMode="auto">
          <a:xfrm>
            <a:off x="4859338" y="5733256"/>
            <a:ext cx="4033837" cy="110799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99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pás 30 km - likvidace radioaktivních rostlin</a:t>
            </a:r>
          </a:p>
          <a:p>
            <a:pPr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nebudou spáleny  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rozloženy </a:t>
            </a:r>
          </a:p>
          <a:p>
            <a:pPr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 kompostovány - </a:t>
            </a:r>
            <a:r>
              <a:rPr lang="cs-CZ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speciální </a:t>
            </a:r>
            <a:r>
              <a:rPr lang="cs-CZ" b="1" dirty="0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bakterie</a:t>
            </a:r>
          </a:p>
          <a:p>
            <a:pPr>
              <a:defRPr/>
            </a:pPr>
            <a:r>
              <a:rPr lang="cs-CZ" sz="1400" b="1" dirty="0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sníží objem odpadu na 1 %</a:t>
            </a:r>
            <a:endParaRPr lang="cs-CZ" sz="1400" b="1" dirty="0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19" name="TextovéPole 13"/>
          <p:cNvSpPr txBox="1">
            <a:spLocks noChangeArrowheads="1"/>
          </p:cNvSpPr>
          <p:nvPr/>
        </p:nvSpPr>
        <p:spPr bwMode="auto">
          <a:xfrm>
            <a:off x="250825" y="5373216"/>
            <a:ext cx="4608513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dirty="0"/>
              <a:t>Slunečnice spotřebovávají z půdy </a:t>
            </a:r>
            <a:r>
              <a:rPr lang="cs-CZ" altLang="cs-CZ" sz="1400" b="1" dirty="0"/>
              <a:t>draslík</a:t>
            </a:r>
            <a:r>
              <a:rPr lang="cs-CZ" altLang="cs-CZ" sz="1400" dirty="0"/>
              <a:t>, který patří mezi alkalické kovy stejně jako </a:t>
            </a:r>
            <a:r>
              <a:rPr lang="cs-CZ" altLang="cs-CZ" sz="1400" b="1" dirty="0"/>
              <a:t>cesium,</a:t>
            </a:r>
            <a:r>
              <a:rPr lang="cs-CZ" altLang="cs-CZ" sz="1400" dirty="0"/>
              <a:t> draslík není v půdě přítomen, květiny využijí právě </a:t>
            </a:r>
            <a:r>
              <a:rPr lang="cs-CZ" altLang="cs-CZ" sz="1400" dirty="0" smtClean="0"/>
              <a:t>prvek </a:t>
            </a:r>
            <a:r>
              <a:rPr lang="cs-CZ" altLang="cs-CZ" sz="1400" dirty="0"/>
              <a:t>- </a:t>
            </a:r>
            <a:r>
              <a:rPr lang="cs-CZ" altLang="cs-CZ" sz="1400" dirty="0" err="1"/>
              <a:t>Cs</a:t>
            </a:r>
            <a:endParaRPr lang="cs-CZ" altLang="cs-CZ" sz="1800" dirty="0"/>
          </a:p>
        </p:txBody>
      </p:sp>
      <p:cxnSp>
        <p:nvCxnSpPr>
          <p:cNvPr id="14" name="Přímá spojovací šipka 13"/>
          <p:cNvCxnSpPr/>
          <p:nvPr/>
        </p:nvCxnSpPr>
        <p:spPr>
          <a:xfrm>
            <a:off x="3708400" y="4365625"/>
            <a:ext cx="1367656" cy="1511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ovací šipka 14"/>
          <p:cNvCxnSpPr/>
          <p:nvPr/>
        </p:nvCxnSpPr>
        <p:spPr>
          <a:xfrm>
            <a:off x="6732588" y="6237312"/>
            <a:ext cx="215900" cy="0"/>
          </a:xfrm>
          <a:prstGeom prst="straightConnector1">
            <a:avLst/>
          </a:prstGeom>
          <a:ln w="38100">
            <a:solidFill>
              <a:srgbClr val="00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ovéPole 2"/>
          <p:cNvSpPr txBox="1"/>
          <p:nvPr/>
        </p:nvSpPr>
        <p:spPr>
          <a:xfrm>
            <a:off x="5220072" y="5111310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slunečnice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pěstované </a:t>
            </a: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hydroponicky na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plovoucích vorech čistily vodu vytékající z oblasti </a:t>
            </a: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kontaminované po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havárii jaderné </a:t>
            </a: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elektrárny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3275856" y="827087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obnova vegetace = </a:t>
            </a:r>
            <a:r>
              <a:rPr lang="cs-CZ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fytorestaurace</a:t>
            </a:r>
            <a:endParaRPr lang="cs-CZ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kolonizace znečištěné půdy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468313" y="6237312"/>
            <a:ext cx="3994943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 bariéra - podzemní ledová stěna</a:t>
            </a:r>
          </a:p>
          <a:p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hloubka 30 - 35 m</a:t>
            </a:r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ovéPole 4"/>
          <p:cNvSpPr txBox="1"/>
          <p:nvPr/>
        </p:nvSpPr>
        <p:spPr>
          <a:xfrm rot="5400000">
            <a:off x="8185774" y="4392087"/>
            <a:ext cx="1592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dlouhodobé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04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68313" y="-27384"/>
            <a:ext cx="7989887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Biotechnologie v ŽP</a:t>
            </a:r>
          </a:p>
        </p:txBody>
      </p:sp>
      <p:sp>
        <p:nvSpPr>
          <p:cNvPr id="37891" name="TextovéPole 2"/>
          <p:cNvSpPr txBox="1">
            <a:spLocks noChangeArrowheads="1"/>
          </p:cNvSpPr>
          <p:nvPr/>
        </p:nvSpPr>
        <p:spPr bwMode="auto">
          <a:xfrm>
            <a:off x="7524750" y="673100"/>
            <a:ext cx="13684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i="1" dirty="0"/>
              <a:t>nízké náklady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7164388" y="1052513"/>
            <a:ext cx="1871662" cy="369887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superrostliny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417831" y="673100"/>
            <a:ext cx="6480175" cy="1646605"/>
          </a:xfrm>
          <a:prstGeom prst="rect">
            <a:avLst/>
          </a:prstGeom>
          <a:solidFill>
            <a:srgbClr val="FFE6CD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cs-CZ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fytomining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fytodobývání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fytodolování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biotěžba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získávání kovů z rostlin, kde klasická těžba je nevýhodná</a:t>
            </a:r>
          </a:p>
          <a:p>
            <a:pPr>
              <a:defRPr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rostliny - </a:t>
            </a:r>
            <a:r>
              <a:rPr lang="cs-CZ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„těžaři vzácných kovů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“ a polokovů</a:t>
            </a:r>
          </a:p>
          <a:p>
            <a:pPr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Au,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, Co, U, Cd, Ni,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Cu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Mn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</a:p>
        </p:txBody>
      </p:sp>
      <p:sp>
        <p:nvSpPr>
          <p:cNvPr id="22534" name="TextovéPole 7"/>
          <p:cNvSpPr txBox="1">
            <a:spLocks noChangeArrowheads="1"/>
          </p:cNvSpPr>
          <p:nvPr/>
        </p:nvSpPr>
        <p:spPr bwMode="auto">
          <a:xfrm>
            <a:off x="6516688" y="2682875"/>
            <a:ext cx="2303462" cy="1754188"/>
          </a:xfrm>
          <a:prstGeom prst="rect">
            <a:avLst/>
          </a:prstGeom>
          <a:solidFill>
            <a:srgbClr val="FFFFCC"/>
          </a:solid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 rostlinách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hyperakumulátorech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je akumulace  prvku</a:t>
            </a:r>
          </a:p>
          <a:p>
            <a:pPr>
              <a:defRPr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 sušina rostliny jako </a:t>
            </a:r>
            <a:r>
              <a:rPr lang="cs-CZ" i="1" dirty="0">
                <a:latin typeface="Arial" panose="020B0604020202020204" pitchFamily="34" charset="0"/>
                <a:cs typeface="Arial" panose="020B0604020202020204" pitchFamily="34" charset="0"/>
              </a:rPr>
              <a:t>-“</a:t>
            </a:r>
            <a:r>
              <a:rPr lang="cs-CZ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bio-ruda</a:t>
            </a:r>
            <a:r>
              <a:rPr lang="cs-CZ" i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35847" name="TextovéPole 7"/>
          <p:cNvSpPr txBox="1">
            <a:spLocks noChangeArrowheads="1"/>
          </p:cNvSpPr>
          <p:nvPr/>
        </p:nvSpPr>
        <p:spPr bwMode="auto">
          <a:xfrm>
            <a:off x="468313" y="2708920"/>
            <a:ext cx="5975350" cy="1200150"/>
          </a:xfrm>
          <a:prstGeom prst="rect">
            <a:avLst/>
          </a:prstGeom>
          <a:solidFill>
            <a:srgbClr val="E0FFC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dirty="0">
                <a:latin typeface="Arial" charset="0"/>
              </a:rPr>
              <a:t>výhody:</a:t>
            </a:r>
          </a:p>
          <a:p>
            <a:pPr>
              <a:defRPr/>
            </a:pPr>
            <a:r>
              <a:rPr lang="cs-CZ" b="1" dirty="0">
                <a:latin typeface="Arial" charset="0"/>
              </a:rPr>
              <a:t>- obsah kovu v „</a:t>
            </a:r>
            <a:r>
              <a:rPr lang="cs-CZ" b="1" dirty="0">
                <a:solidFill>
                  <a:srgbClr val="FF0000"/>
                </a:solidFill>
                <a:latin typeface="Arial" charset="0"/>
              </a:rPr>
              <a:t>bio-rudě</a:t>
            </a:r>
            <a:r>
              <a:rPr lang="cs-CZ" b="1" dirty="0">
                <a:latin typeface="Arial" charset="0"/>
              </a:rPr>
              <a:t>“ je vyšší než v běžné rudě</a:t>
            </a:r>
          </a:p>
          <a:p>
            <a:pPr>
              <a:defRPr/>
            </a:pPr>
            <a:r>
              <a:rPr lang="cs-CZ" b="1" dirty="0">
                <a:latin typeface="Arial" charset="0"/>
              </a:rPr>
              <a:t>- méně skladovatelného místa</a:t>
            </a:r>
          </a:p>
          <a:p>
            <a:pPr>
              <a:defRPr/>
            </a:pPr>
            <a:r>
              <a:rPr lang="cs-CZ" b="1" dirty="0">
                <a:latin typeface="Arial" charset="0"/>
              </a:rPr>
              <a:t>- zelená technologie jako alternativa</a:t>
            </a:r>
          </a:p>
        </p:txBody>
      </p:sp>
      <p:sp>
        <p:nvSpPr>
          <p:cNvPr id="37896" name="TextovéPole 8"/>
          <p:cNvSpPr txBox="1">
            <a:spLocks noChangeArrowheads="1"/>
          </p:cNvSpPr>
          <p:nvPr/>
        </p:nvSpPr>
        <p:spPr bwMode="auto">
          <a:xfrm>
            <a:off x="539750" y="5150891"/>
            <a:ext cx="82804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v-SE" altLang="cs-CZ" sz="1800" dirty="0"/>
              <a:t>fytomining </a:t>
            </a:r>
            <a:r>
              <a:rPr lang="cs-CZ" altLang="cs-CZ" sz="1800" dirty="0"/>
              <a:t>Ni pomocí</a:t>
            </a:r>
            <a:r>
              <a:rPr lang="sv-SE" altLang="cs-CZ" sz="1800" dirty="0"/>
              <a:t> </a:t>
            </a:r>
            <a:r>
              <a:rPr lang="sv-SE" altLang="cs-CZ" sz="1800" i="1" dirty="0"/>
              <a:t>Alyssum bertolonii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Robinson et al., 1997</a:t>
            </a:r>
            <a:endParaRPr lang="cs-CZ" altLang="cs-CZ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cs-CZ" sz="1200" dirty="0"/>
              <a:t>The nickel </a:t>
            </a:r>
            <a:r>
              <a:rPr lang="en-US" altLang="cs-CZ" sz="1200" dirty="0" err="1"/>
              <a:t>hyperaccumulator</a:t>
            </a:r>
            <a:r>
              <a:rPr lang="en-US" altLang="cs-CZ" sz="1200" dirty="0"/>
              <a:t> plant Alyssum </a:t>
            </a:r>
            <a:r>
              <a:rPr lang="en-US" altLang="cs-CZ" sz="1200" dirty="0" err="1"/>
              <a:t>bertolonii</a:t>
            </a:r>
            <a:r>
              <a:rPr lang="en-US" altLang="cs-CZ" sz="1200" dirty="0"/>
              <a:t> as a potential agent for</a:t>
            </a:r>
            <a:r>
              <a:rPr lang="cs-CZ" altLang="cs-CZ" sz="1200" dirty="0"/>
              <a:t> </a:t>
            </a:r>
            <a:r>
              <a:rPr lang="en-US" altLang="cs-CZ" sz="1200" dirty="0"/>
              <a:t>phytoremediation and </a:t>
            </a:r>
            <a:r>
              <a:rPr lang="en-US" altLang="cs-CZ" sz="1200" dirty="0" err="1"/>
              <a:t>phytomining</a:t>
            </a:r>
            <a:r>
              <a:rPr lang="en-US" altLang="cs-CZ" sz="1200" dirty="0"/>
              <a:t> of nickel. Journal of Geochemical Exploration.</a:t>
            </a:r>
            <a:r>
              <a:rPr lang="cs-CZ" altLang="cs-CZ" sz="1200" dirty="0"/>
              <a:t>,59(2):75-86</a:t>
            </a:r>
          </a:p>
        </p:txBody>
      </p:sp>
      <p:cxnSp>
        <p:nvCxnSpPr>
          <p:cNvPr id="15" name="Přímá spojovací šipka 14"/>
          <p:cNvCxnSpPr/>
          <p:nvPr/>
        </p:nvCxnSpPr>
        <p:spPr>
          <a:xfrm>
            <a:off x="5436642" y="1844824"/>
            <a:ext cx="1871662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903" name="TextovéPole 15"/>
          <p:cNvSpPr txBox="1">
            <a:spLocks noChangeArrowheads="1"/>
          </p:cNvSpPr>
          <p:nvPr/>
        </p:nvSpPr>
        <p:spPr bwMode="auto">
          <a:xfrm>
            <a:off x="7380288" y="1681063"/>
            <a:ext cx="16557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dirty="0"/>
              <a:t>hledání nalezišť</a:t>
            </a:r>
          </a:p>
        </p:txBody>
      </p:sp>
      <p:sp>
        <p:nvSpPr>
          <p:cNvPr id="3" name="Šipka dolů 2"/>
          <p:cNvSpPr/>
          <p:nvPr/>
        </p:nvSpPr>
        <p:spPr>
          <a:xfrm>
            <a:off x="7020272" y="3559969"/>
            <a:ext cx="144116" cy="3010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523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395288" y="757238"/>
            <a:ext cx="6192837" cy="368300"/>
          </a:xfrm>
          <a:prstGeom prst="rect">
            <a:avLst/>
          </a:prstGeom>
          <a:solidFill>
            <a:srgbClr val="FFE6CD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b="1" dirty="0" err="1"/>
              <a:t>fytomining</a:t>
            </a:r>
            <a:r>
              <a:rPr lang="cs-CZ" b="1" dirty="0"/>
              <a:t> - příklady - rostliny </a:t>
            </a:r>
            <a:r>
              <a:rPr lang="cs-CZ" b="1" dirty="0" err="1"/>
              <a:t>hyperakumulátory</a:t>
            </a:r>
            <a:endParaRPr lang="cs-CZ" dirty="0"/>
          </a:p>
        </p:txBody>
      </p:sp>
      <p:sp>
        <p:nvSpPr>
          <p:cNvPr id="36867" name="TextovéPole 3"/>
          <p:cNvSpPr txBox="1">
            <a:spLocks noChangeArrowheads="1"/>
          </p:cNvSpPr>
          <p:nvPr/>
        </p:nvSpPr>
        <p:spPr bwMode="auto">
          <a:xfrm>
            <a:off x="323850" y="1268413"/>
            <a:ext cx="8208963" cy="5078412"/>
          </a:xfrm>
          <a:prstGeom prst="rect">
            <a:avLst/>
          </a:prstGeom>
          <a:solidFill>
            <a:srgbClr val="FFFFE7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b="1" dirty="0" err="1">
                <a:latin typeface="Arial" charset="0"/>
              </a:rPr>
              <a:t>Hyperakumulátory</a:t>
            </a:r>
            <a:endParaRPr lang="cs-CZ" b="1" dirty="0">
              <a:latin typeface="Arial" charset="0"/>
            </a:endParaRPr>
          </a:p>
          <a:p>
            <a:pPr>
              <a:defRPr/>
            </a:pPr>
            <a:endParaRPr lang="cs-CZ" b="1" dirty="0">
              <a:latin typeface="Arial" charset="0"/>
            </a:endParaRPr>
          </a:p>
          <a:p>
            <a:pPr>
              <a:defRPr/>
            </a:pPr>
            <a:r>
              <a:rPr lang="en-US" i="1" dirty="0">
                <a:latin typeface="Arial" charset="0"/>
              </a:rPr>
              <a:t>Helianthus </a:t>
            </a:r>
            <a:r>
              <a:rPr lang="en-US" i="1" dirty="0" err="1">
                <a:latin typeface="Arial" charset="0"/>
              </a:rPr>
              <a:t>annuus</a:t>
            </a:r>
            <a:r>
              <a:rPr lang="en-US" i="1" dirty="0">
                <a:latin typeface="Arial" charset="0"/>
              </a:rPr>
              <a:t> - </a:t>
            </a:r>
            <a:r>
              <a:rPr lang="cs-CZ" dirty="0">
                <a:latin typeface="Arial" charset="0"/>
              </a:rPr>
              <a:t>arzén </a:t>
            </a:r>
            <a:r>
              <a:rPr lang="en-US" dirty="0">
                <a:latin typeface="Arial" charset="0"/>
              </a:rPr>
              <a:t>(</a:t>
            </a:r>
            <a:r>
              <a:rPr lang="en-US" b="1" dirty="0">
                <a:latin typeface="Arial" charset="0"/>
              </a:rPr>
              <a:t>As</a:t>
            </a:r>
            <a:r>
              <a:rPr lang="en-US" dirty="0">
                <a:latin typeface="Arial" charset="0"/>
              </a:rPr>
              <a:t>) a </a:t>
            </a:r>
            <a:r>
              <a:rPr lang="en-US" dirty="0" err="1">
                <a:latin typeface="Arial" charset="0"/>
              </a:rPr>
              <a:t>ur</a:t>
            </a:r>
            <a:r>
              <a:rPr lang="cs-CZ" dirty="0">
                <a:latin typeface="Arial" charset="0"/>
              </a:rPr>
              <a:t>a</a:t>
            </a:r>
            <a:r>
              <a:rPr lang="en-US" dirty="0">
                <a:latin typeface="Arial" charset="0"/>
              </a:rPr>
              <a:t>n (</a:t>
            </a:r>
            <a:r>
              <a:rPr lang="en-US" b="1" dirty="0">
                <a:latin typeface="Arial" charset="0"/>
              </a:rPr>
              <a:t>U</a:t>
            </a:r>
            <a:r>
              <a:rPr lang="en-US" dirty="0">
                <a:latin typeface="Arial" charset="0"/>
              </a:rPr>
              <a:t>)</a:t>
            </a:r>
            <a:endParaRPr lang="cs-CZ" dirty="0">
              <a:latin typeface="Arial" charset="0"/>
            </a:endParaRPr>
          </a:p>
          <a:p>
            <a:pPr>
              <a:defRPr/>
            </a:pPr>
            <a:endParaRPr lang="en-US" dirty="0">
              <a:latin typeface="Arial" charset="0"/>
            </a:endParaRPr>
          </a:p>
          <a:p>
            <a:pPr>
              <a:defRPr/>
            </a:pPr>
            <a:r>
              <a:rPr lang="cs-CZ" i="1" dirty="0" err="1">
                <a:latin typeface="Arial" charset="0"/>
              </a:rPr>
              <a:t>Thlaspi</a:t>
            </a:r>
            <a:r>
              <a:rPr lang="cs-CZ" i="1" dirty="0">
                <a:latin typeface="Arial" charset="0"/>
              </a:rPr>
              <a:t> </a:t>
            </a:r>
            <a:r>
              <a:rPr lang="cs-CZ" i="1" dirty="0" err="1">
                <a:latin typeface="Arial" charset="0"/>
              </a:rPr>
              <a:t>caerulescens</a:t>
            </a:r>
            <a:r>
              <a:rPr lang="cs-CZ" i="1" dirty="0">
                <a:latin typeface="Arial" charset="0"/>
              </a:rPr>
              <a:t> (</a:t>
            </a:r>
            <a:r>
              <a:rPr lang="cs-CZ" i="1" dirty="0" err="1">
                <a:latin typeface="Arial" charset="0"/>
              </a:rPr>
              <a:t>Brassicaceae</a:t>
            </a:r>
            <a:r>
              <a:rPr lang="cs-CZ" i="1" dirty="0">
                <a:latin typeface="Arial" charset="0"/>
              </a:rPr>
              <a:t>) </a:t>
            </a:r>
            <a:r>
              <a:rPr lang="cs-CZ" dirty="0">
                <a:latin typeface="Arial" charset="0"/>
              </a:rPr>
              <a:t>kadmium</a:t>
            </a:r>
            <a:r>
              <a:rPr lang="cs-CZ" i="1" dirty="0">
                <a:latin typeface="Arial" charset="0"/>
              </a:rPr>
              <a:t> </a:t>
            </a:r>
            <a:r>
              <a:rPr lang="cs-CZ" dirty="0">
                <a:latin typeface="Arial" charset="0"/>
              </a:rPr>
              <a:t>(</a:t>
            </a:r>
            <a:r>
              <a:rPr lang="cs-CZ" b="1" dirty="0">
                <a:latin typeface="Arial" charset="0"/>
              </a:rPr>
              <a:t>Cd</a:t>
            </a:r>
            <a:r>
              <a:rPr lang="cs-CZ" dirty="0">
                <a:latin typeface="Arial" charset="0"/>
              </a:rPr>
              <a:t>) a zinek (</a:t>
            </a:r>
            <a:r>
              <a:rPr lang="cs-CZ" b="1" dirty="0" err="1">
                <a:latin typeface="Arial" charset="0"/>
              </a:rPr>
              <a:t>Zn</a:t>
            </a:r>
            <a:r>
              <a:rPr lang="cs-CZ" dirty="0">
                <a:latin typeface="Arial" charset="0"/>
              </a:rPr>
              <a:t>)</a:t>
            </a:r>
          </a:p>
          <a:p>
            <a:pPr>
              <a:defRPr/>
            </a:pPr>
            <a:r>
              <a:rPr lang="cs-CZ" i="1" dirty="0">
                <a:latin typeface="Arial" charset="0"/>
              </a:rPr>
              <a:t>              </a:t>
            </a:r>
            <a:r>
              <a:rPr lang="cs-CZ" dirty="0">
                <a:latin typeface="Arial" charset="0"/>
              </a:rPr>
              <a:t>akumulace </a:t>
            </a:r>
            <a:r>
              <a:rPr lang="cs-CZ" dirty="0" smtClean="0">
                <a:latin typeface="Arial" charset="0"/>
              </a:rPr>
              <a:t>2 - 8 </a:t>
            </a:r>
            <a:r>
              <a:rPr lang="cs-CZ" dirty="0">
                <a:latin typeface="Arial" charset="0"/>
              </a:rPr>
              <a:t>m</a:t>
            </a:r>
            <a:r>
              <a:rPr lang="cs-CZ" dirty="0" smtClean="0">
                <a:latin typeface="Arial" charset="0"/>
              </a:rPr>
              <a:t>g </a:t>
            </a:r>
            <a:r>
              <a:rPr lang="cs-CZ" dirty="0" err="1" smtClean="0">
                <a:latin typeface="Arial" charset="0"/>
              </a:rPr>
              <a:t>Zn</a:t>
            </a:r>
            <a:r>
              <a:rPr lang="cs-CZ" dirty="0" smtClean="0">
                <a:latin typeface="Arial" charset="0"/>
              </a:rPr>
              <a:t>/1 </a:t>
            </a:r>
            <a:r>
              <a:rPr lang="cs-CZ" dirty="0">
                <a:latin typeface="Arial" charset="0"/>
              </a:rPr>
              <a:t>g sušiny nadzemní části</a:t>
            </a:r>
          </a:p>
          <a:p>
            <a:pPr>
              <a:defRPr/>
            </a:pPr>
            <a:r>
              <a:rPr lang="pl-PL" dirty="0">
                <a:latin typeface="Arial" charset="0"/>
              </a:rPr>
              <a:t>              odstraněno 40 kg/ha Zn během jedné sezóny</a:t>
            </a:r>
          </a:p>
          <a:p>
            <a:pPr>
              <a:defRPr/>
            </a:pPr>
            <a:endParaRPr lang="cs-CZ" i="1" dirty="0">
              <a:latin typeface="Arial" charset="0"/>
            </a:endParaRPr>
          </a:p>
          <a:p>
            <a:pPr>
              <a:defRPr/>
            </a:pPr>
            <a:r>
              <a:rPr lang="cs-CZ" i="1" dirty="0" err="1">
                <a:latin typeface="Arial" charset="0"/>
              </a:rPr>
              <a:t>Brassica</a:t>
            </a:r>
            <a:r>
              <a:rPr lang="cs-CZ" i="1" dirty="0">
                <a:latin typeface="Arial" charset="0"/>
              </a:rPr>
              <a:t> </a:t>
            </a:r>
            <a:r>
              <a:rPr lang="cs-CZ" i="1" dirty="0" err="1">
                <a:latin typeface="Arial" charset="0"/>
              </a:rPr>
              <a:t>juncea</a:t>
            </a:r>
            <a:r>
              <a:rPr lang="cs-CZ" i="1" dirty="0">
                <a:latin typeface="Arial" charset="0"/>
              </a:rPr>
              <a:t> (</a:t>
            </a:r>
            <a:r>
              <a:rPr lang="cs-CZ" i="1" dirty="0" err="1">
                <a:latin typeface="Arial" charset="0"/>
              </a:rPr>
              <a:t>Brassicaceae</a:t>
            </a:r>
            <a:r>
              <a:rPr lang="cs-CZ" i="1" dirty="0">
                <a:latin typeface="Arial" charset="0"/>
              </a:rPr>
              <a:t>), </a:t>
            </a:r>
            <a:r>
              <a:rPr lang="cs-CZ" dirty="0">
                <a:latin typeface="Arial" charset="0"/>
              </a:rPr>
              <a:t>ambrózie </a:t>
            </a:r>
            <a:r>
              <a:rPr lang="cs-CZ" dirty="0" err="1">
                <a:latin typeface="Arial" charset="0"/>
              </a:rPr>
              <a:t>palinolistá</a:t>
            </a:r>
            <a:r>
              <a:rPr lang="cs-CZ" dirty="0">
                <a:latin typeface="Arial" charset="0"/>
              </a:rPr>
              <a:t> </a:t>
            </a:r>
            <a:r>
              <a:rPr lang="cs-CZ" i="1" dirty="0">
                <a:latin typeface="Arial" charset="0"/>
              </a:rPr>
              <a:t>Ambrosia </a:t>
            </a:r>
            <a:r>
              <a:rPr lang="cs-CZ" i="1" dirty="0" err="1">
                <a:latin typeface="Arial" charset="0"/>
              </a:rPr>
              <a:t>artemisifolia</a:t>
            </a:r>
            <a:r>
              <a:rPr lang="cs-CZ" i="1" dirty="0">
                <a:latin typeface="Arial" charset="0"/>
              </a:rPr>
              <a:t> (</a:t>
            </a:r>
            <a:r>
              <a:rPr lang="cs-CZ" i="1" dirty="0" err="1">
                <a:latin typeface="Arial" charset="0"/>
              </a:rPr>
              <a:t>Asteraceae</a:t>
            </a:r>
            <a:r>
              <a:rPr lang="cs-CZ" i="1" dirty="0">
                <a:latin typeface="Arial" charset="0"/>
              </a:rPr>
              <a:t>): </a:t>
            </a:r>
            <a:r>
              <a:rPr lang="cs-CZ" dirty="0">
                <a:latin typeface="Arial" charset="0"/>
              </a:rPr>
              <a:t>olovo (</a:t>
            </a:r>
            <a:r>
              <a:rPr lang="cs-CZ" b="1" dirty="0" err="1">
                <a:latin typeface="Arial" charset="0"/>
              </a:rPr>
              <a:t>Pb</a:t>
            </a:r>
            <a:r>
              <a:rPr lang="cs-CZ" dirty="0">
                <a:latin typeface="Arial" charset="0"/>
              </a:rPr>
              <a:t>)</a:t>
            </a:r>
          </a:p>
          <a:p>
            <a:pPr>
              <a:defRPr/>
            </a:pPr>
            <a:endParaRPr lang="cs-CZ" dirty="0">
              <a:latin typeface="Arial" charset="0"/>
            </a:endParaRPr>
          </a:p>
          <a:p>
            <a:pPr>
              <a:defRPr/>
            </a:pPr>
            <a:r>
              <a:rPr lang="sv-SE" i="1" dirty="0">
                <a:latin typeface="Arial" charset="0"/>
              </a:rPr>
              <a:t>Pteris vittata – </a:t>
            </a:r>
            <a:r>
              <a:rPr lang="sv-SE" b="1" dirty="0">
                <a:latin typeface="Arial" charset="0"/>
              </a:rPr>
              <a:t>As</a:t>
            </a:r>
            <a:r>
              <a:rPr lang="sv-SE" dirty="0">
                <a:latin typeface="Arial" charset="0"/>
              </a:rPr>
              <a:t> (až 27 </a:t>
            </a:r>
            <a:r>
              <a:rPr lang="cs-CZ" dirty="0" smtClean="0">
                <a:latin typeface="Arial" charset="0"/>
              </a:rPr>
              <a:t>m</a:t>
            </a:r>
            <a:r>
              <a:rPr lang="sv-SE" dirty="0" smtClean="0">
                <a:latin typeface="Arial" charset="0"/>
              </a:rPr>
              <a:t>g/kg </a:t>
            </a:r>
            <a:r>
              <a:rPr lang="sv-SE" dirty="0">
                <a:latin typeface="Arial" charset="0"/>
              </a:rPr>
              <a:t>su</a:t>
            </a:r>
            <a:r>
              <a:rPr lang="cs-CZ" dirty="0" err="1">
                <a:latin typeface="Arial" charset="0"/>
              </a:rPr>
              <a:t>šiny</a:t>
            </a:r>
            <a:r>
              <a:rPr lang="sv-SE" dirty="0">
                <a:latin typeface="Arial" charset="0"/>
              </a:rPr>
              <a:t>)</a:t>
            </a:r>
            <a:r>
              <a:rPr lang="cs-CZ" dirty="0">
                <a:latin typeface="Arial" charset="0"/>
              </a:rPr>
              <a:t> </a:t>
            </a:r>
          </a:p>
          <a:p>
            <a:pPr>
              <a:defRPr/>
            </a:pPr>
            <a:endParaRPr lang="sv-SE" dirty="0">
              <a:latin typeface="Arial" charset="0"/>
            </a:endParaRPr>
          </a:p>
          <a:p>
            <a:pPr>
              <a:defRPr/>
            </a:pPr>
            <a:r>
              <a:rPr lang="pt-BR" i="1" dirty="0">
                <a:latin typeface="Arial" charset="0"/>
              </a:rPr>
              <a:t>Brassica juncea, Brassica napus, Chara canescens, Salix spp. - </a:t>
            </a:r>
            <a:r>
              <a:rPr lang="pt-BR" b="1" dirty="0">
                <a:latin typeface="Arial" charset="0"/>
              </a:rPr>
              <a:t>Se</a:t>
            </a:r>
            <a:endParaRPr lang="cs-CZ" b="1" dirty="0">
              <a:latin typeface="Arial" charset="0"/>
            </a:endParaRPr>
          </a:p>
          <a:p>
            <a:pPr>
              <a:defRPr/>
            </a:pPr>
            <a:endParaRPr lang="cs-CZ" b="1" dirty="0">
              <a:latin typeface="Arial" charset="0"/>
            </a:endParaRPr>
          </a:p>
          <a:p>
            <a:pPr>
              <a:defRPr/>
            </a:pPr>
            <a:r>
              <a:rPr lang="cs-CZ" i="1" dirty="0" err="1">
                <a:latin typeface="Arial" charset="0"/>
              </a:rPr>
              <a:t>Ipomoea</a:t>
            </a:r>
            <a:r>
              <a:rPr lang="cs-CZ" i="1" dirty="0">
                <a:latin typeface="Arial" charset="0"/>
              </a:rPr>
              <a:t> </a:t>
            </a:r>
            <a:r>
              <a:rPr lang="cs-CZ" i="1" dirty="0" smtClean="0">
                <a:latin typeface="Arial" charset="0"/>
              </a:rPr>
              <a:t>alpina (povijnice) </a:t>
            </a:r>
            <a:r>
              <a:rPr lang="cs-CZ" i="1" dirty="0">
                <a:latin typeface="Arial" charset="0"/>
              </a:rPr>
              <a:t>– </a:t>
            </a:r>
            <a:r>
              <a:rPr lang="cs-CZ" dirty="0" smtClean="0">
                <a:latin typeface="Arial" charset="0"/>
              </a:rPr>
              <a:t>12,3 mg/g </a:t>
            </a:r>
            <a:r>
              <a:rPr lang="cs-CZ" dirty="0">
                <a:latin typeface="Arial" charset="0"/>
              </a:rPr>
              <a:t>sušiny, </a:t>
            </a:r>
            <a:r>
              <a:rPr lang="cs-CZ" dirty="0">
                <a:solidFill>
                  <a:srgbClr val="FF0000"/>
                </a:solidFill>
                <a:latin typeface="Arial" charset="0"/>
              </a:rPr>
              <a:t>nejlepší </a:t>
            </a:r>
            <a:r>
              <a:rPr lang="cs-CZ" dirty="0" err="1">
                <a:solidFill>
                  <a:srgbClr val="FF0000"/>
                </a:solidFill>
                <a:latin typeface="Arial" charset="0"/>
              </a:rPr>
              <a:t>hyperakumulátor</a:t>
            </a:r>
            <a:r>
              <a:rPr lang="cs-CZ" i="1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cs-CZ" b="1" dirty="0" err="1">
                <a:solidFill>
                  <a:srgbClr val="FF0000"/>
                </a:solidFill>
                <a:latin typeface="Arial" charset="0"/>
              </a:rPr>
              <a:t>Cu</a:t>
            </a:r>
            <a:endParaRPr lang="cs-CZ" b="1" dirty="0">
              <a:solidFill>
                <a:srgbClr val="FF0000"/>
              </a:solidFill>
              <a:latin typeface="Arial" charset="0"/>
            </a:endParaRPr>
          </a:p>
          <a:p>
            <a:pPr>
              <a:defRPr/>
            </a:pPr>
            <a:endParaRPr lang="cs-CZ" b="1" dirty="0">
              <a:latin typeface="Arial" charset="0"/>
            </a:endParaRPr>
          </a:p>
          <a:p>
            <a:pPr>
              <a:defRPr/>
            </a:pPr>
            <a:r>
              <a:rPr lang="cs-CZ" dirty="0">
                <a:latin typeface="Arial" charset="0"/>
              </a:rPr>
              <a:t>mrkev, salát, houby, jabloně, zelí, luštěniny - akumulují </a:t>
            </a:r>
            <a:r>
              <a:rPr lang="cs-CZ" b="1" dirty="0" err="1">
                <a:latin typeface="Arial" charset="0"/>
              </a:rPr>
              <a:t>Hg</a:t>
            </a:r>
            <a:endParaRPr lang="cs-CZ" b="1" dirty="0">
              <a:latin typeface="Arial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68313" y="-27384"/>
            <a:ext cx="7989887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Biotechnologie v ŽP</a:t>
            </a:r>
          </a:p>
        </p:txBody>
      </p:sp>
      <p:pic>
        <p:nvPicPr>
          <p:cNvPr id="38917" name="Picture 6" descr="http://3.bp.blogspot.com/_mFm838BFqBE/TSDJtm_gp9I/AAAAAAAAAa8/hXU2onZEoq8/s1600/vittata5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3860800"/>
            <a:ext cx="1547813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https://encrypted-tbn0.gstatic.com/images?q=tbn:ANd9GcQQGkkcfRMdHmuMkhEHNIiuHjPtcnF24jHZNtfpgtfHXLBqNNU3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958" y="16189"/>
            <a:ext cx="1706538" cy="227538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www.zsamsvetrni.cz/evyuka/kapa/brukev%20%C5%99epka%20olejka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315" y="2968502"/>
            <a:ext cx="717847" cy="89229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099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68313" y="1998663"/>
            <a:ext cx="7989887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Ekoremediace</a:t>
            </a:r>
            <a:endParaRPr lang="cs-CZ" sz="36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9939" name="TextovéPole 3"/>
          <p:cNvSpPr txBox="1">
            <a:spLocks noChangeArrowheads="1"/>
          </p:cNvSpPr>
          <p:nvPr/>
        </p:nvSpPr>
        <p:spPr bwMode="auto">
          <a:xfrm>
            <a:off x="179388" y="4868863"/>
            <a:ext cx="8964612" cy="184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     krajina proměněna těžbou - narušení biosféry, devastace půdy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                                    odlesněním, rušením mezí, přeměna na stavební parcely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                                    úpravami toků kvůli stavbám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                                    rušení lužních lesů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 dirty="0">
                <a:solidFill>
                  <a:srgbClr val="00B050"/>
                </a:solidFill>
              </a:rPr>
              <a:t>                               revitalizace</a:t>
            </a:r>
          </a:p>
        </p:txBody>
      </p:sp>
      <p:cxnSp>
        <p:nvCxnSpPr>
          <p:cNvPr id="7" name="Přímá spojovací šipka 6"/>
          <p:cNvCxnSpPr/>
          <p:nvPr/>
        </p:nvCxnSpPr>
        <p:spPr>
          <a:xfrm>
            <a:off x="3492500" y="6092825"/>
            <a:ext cx="0" cy="215900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941" name="Picture 8" descr="http://nd01.jxs.cz/469/407/09a5c64ab3_18608999_o2.jpg">
            <a:hlinkClick r:id="rId2"/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852911"/>
            <a:ext cx="3384575" cy="180005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8" name="Picture 10" descr="Soubor:Ajka accident d38e36f0e9 b.jpg">
            <a:hlinkClick r:id="rId4"/>
          </p:cNvPr>
          <p:cNvPicPr preferRelativeResize="0"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80062" y="2856329"/>
            <a:ext cx="2878137" cy="180022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2050" name="Picture 2" descr="http://www.casopis.ochranaprirody.cz/res/archive/022/002778_05_011539.jpg?seek=142247890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50" y="25062"/>
            <a:ext cx="2324918" cy="299481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Výsledek obrázku pro ostravské laguny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-7972"/>
            <a:ext cx="3504407" cy="1974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969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68313" y="-27384"/>
            <a:ext cx="7989887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Ekoremediace</a:t>
            </a:r>
            <a:endParaRPr lang="cs-CZ" sz="36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8915" name="TextovéPole 2"/>
          <p:cNvSpPr txBox="1">
            <a:spLocks noChangeArrowheads="1"/>
          </p:cNvSpPr>
          <p:nvPr/>
        </p:nvSpPr>
        <p:spPr bwMode="auto">
          <a:xfrm>
            <a:off x="1187624" y="692150"/>
            <a:ext cx="7272338" cy="4078288"/>
          </a:xfrm>
          <a:prstGeom prst="rect">
            <a:avLst/>
          </a:prstGeom>
          <a:solidFill>
            <a:srgbClr val="FFFFE7"/>
          </a:solid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kombinace </a:t>
            </a:r>
            <a:r>
              <a:rPr lang="cs-CZ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fytoremediace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a obnovy původního ekosystému</a:t>
            </a:r>
          </a:p>
          <a:p>
            <a:pPr>
              <a:defRPr/>
            </a:pPr>
            <a:endParaRPr lang="cs-CZ" sz="1200" dirty="0">
              <a:latin typeface="Arial" charset="0"/>
            </a:endParaRPr>
          </a:p>
          <a:p>
            <a:pPr>
              <a:defRPr/>
            </a:pPr>
            <a:r>
              <a:rPr lang="cs-CZ" dirty="0">
                <a:latin typeface="Arial" charset="0"/>
              </a:rPr>
              <a:t>- jednoduchost a efektivnost</a:t>
            </a:r>
          </a:p>
          <a:p>
            <a:pPr>
              <a:defRPr/>
            </a:pPr>
            <a:r>
              <a:rPr lang="cs-CZ" dirty="0">
                <a:latin typeface="Arial" charset="0"/>
              </a:rPr>
              <a:t>- nízká cenová dostupnost provozu</a:t>
            </a:r>
          </a:p>
          <a:p>
            <a:pPr>
              <a:defRPr/>
            </a:pPr>
            <a:r>
              <a:rPr lang="cs-CZ" dirty="0">
                <a:latin typeface="Arial" charset="0"/>
              </a:rPr>
              <a:t>- zadržování vody</a:t>
            </a:r>
          </a:p>
          <a:p>
            <a:pPr>
              <a:defRPr/>
            </a:pPr>
            <a:r>
              <a:rPr lang="cs-CZ" dirty="0">
                <a:latin typeface="Arial" charset="0"/>
              </a:rPr>
              <a:t>- biodiverzita</a:t>
            </a:r>
          </a:p>
          <a:p>
            <a:pPr>
              <a:defRPr/>
            </a:pPr>
            <a:endParaRPr lang="cs-CZ" dirty="0">
              <a:latin typeface="Arial" charset="0"/>
            </a:endParaRPr>
          </a:p>
          <a:p>
            <a:pPr>
              <a:defRPr/>
            </a:pPr>
            <a:r>
              <a:rPr lang="cs-CZ" sz="1600" dirty="0">
                <a:latin typeface="Arial" charset="0"/>
              </a:rPr>
              <a:t>příklady</a:t>
            </a:r>
          </a:p>
          <a:p>
            <a:pPr>
              <a:spcBef>
                <a:spcPts val="600"/>
              </a:spcBef>
              <a:defRPr/>
            </a:pPr>
            <a:r>
              <a:rPr lang="cs-CZ" b="1" dirty="0">
                <a:latin typeface="Arial" charset="0"/>
              </a:rPr>
              <a:t>umělé mokřady </a:t>
            </a:r>
            <a:r>
              <a:rPr lang="cs-CZ" dirty="0">
                <a:latin typeface="Arial" charset="0"/>
              </a:rPr>
              <a:t>- zadržení vody</a:t>
            </a:r>
          </a:p>
          <a:p>
            <a:pPr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pruhy vegetace</a:t>
            </a:r>
          </a:p>
          <a:p>
            <a:pPr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nárazové zóny</a:t>
            </a:r>
          </a:p>
          <a:p>
            <a:pPr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revitalizace: haldy, skládky, odvodňovací kanály, vodoteče</a:t>
            </a:r>
          </a:p>
          <a:p>
            <a:pPr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založení lesa na skládkách</a:t>
            </a:r>
          </a:p>
        </p:txBody>
      </p:sp>
      <p:pic>
        <p:nvPicPr>
          <p:cNvPr id="38917" name="Picture 2" descr="http://ekolist.cz/velkeobrazky/krajina/cr/strednicechy/kladensko/tuchlovice01_z.jpg">
            <a:hlinkClick r:id="rId2"/>
          </p:cNvPr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976" y="4677236"/>
            <a:ext cx="2879725" cy="215900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  <p:pic>
        <p:nvPicPr>
          <p:cNvPr id="38918" name="Picture 6" descr="http://www.abload.de/img/haldailgg.jpg">
            <a:hlinkClick r:id="rId4"/>
          </p:cNvPr>
          <p:cNvPicPr preferRelativeResize="0"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32475" y="4675188"/>
            <a:ext cx="2881313" cy="215900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6246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68313" y="-27384"/>
            <a:ext cx="7989887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Revitalizace</a:t>
            </a:r>
          </a:p>
        </p:txBody>
      </p:sp>
      <p:sp>
        <p:nvSpPr>
          <p:cNvPr id="41987" name="TextovéPole 2"/>
          <p:cNvSpPr txBox="1">
            <a:spLocks noChangeArrowheads="1"/>
          </p:cNvSpPr>
          <p:nvPr/>
        </p:nvSpPr>
        <p:spPr bwMode="auto">
          <a:xfrm>
            <a:off x="468313" y="692150"/>
            <a:ext cx="3527623" cy="1754188"/>
          </a:xfrm>
          <a:prstGeom prst="rect">
            <a:avLst/>
          </a:prstGeom>
          <a:solidFill>
            <a:srgbClr val="FFFFBD"/>
          </a:solidFill>
          <a:ln>
            <a:solidFill>
              <a:schemeClr val="bg1">
                <a:lumMod val="65000"/>
              </a:schemeClr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v </a:t>
            </a:r>
            <a:r>
              <a:rPr lang="cs-CZ" altLang="cs-CZ" sz="1800" b="1" dirty="0"/>
              <a:t>EU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protipovodňová opatření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původní ekosystémy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dirty="0"/>
          </a:p>
        </p:txBody>
      </p:sp>
      <p:sp>
        <p:nvSpPr>
          <p:cNvPr id="41988" name="TextovéPole 3"/>
          <p:cNvSpPr txBox="1">
            <a:spLocks noChangeArrowheads="1"/>
          </p:cNvSpPr>
          <p:nvPr/>
        </p:nvSpPr>
        <p:spPr bwMode="auto">
          <a:xfrm>
            <a:off x="1546572" y="4449763"/>
            <a:ext cx="54737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 dirty="0" smtClean="0"/>
              <a:t>revitalizace/ obnova </a:t>
            </a:r>
            <a:r>
              <a:rPr lang="cs-CZ" altLang="cs-CZ" sz="1600" dirty="0"/>
              <a:t>odvodňovacího kanálu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600" dirty="0"/>
          </a:p>
        </p:txBody>
      </p:sp>
      <p:sp>
        <p:nvSpPr>
          <p:cNvPr id="41989" name="TextovéPole 4"/>
          <p:cNvSpPr txBox="1">
            <a:spLocks noChangeArrowheads="1"/>
          </p:cNvSpPr>
          <p:nvPr/>
        </p:nvSpPr>
        <p:spPr bwMode="auto">
          <a:xfrm>
            <a:off x="5219700" y="633413"/>
            <a:ext cx="36734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i="1"/>
              <a:t>lat. re</a:t>
            </a:r>
            <a:r>
              <a:rPr lang="cs-CZ" altLang="cs-CZ" sz="1800"/>
              <a:t>-  znovu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      </a:t>
            </a:r>
            <a:r>
              <a:rPr lang="cs-CZ" altLang="cs-CZ" sz="1800" i="1"/>
              <a:t>vitalis -</a:t>
            </a:r>
            <a:r>
              <a:rPr lang="cs-CZ" altLang="cs-CZ" sz="1800"/>
              <a:t> životný, životaschopný</a:t>
            </a:r>
          </a:p>
        </p:txBody>
      </p:sp>
      <p:pic>
        <p:nvPicPr>
          <p:cNvPr id="39944" name="Picture 8" descr="http://www.lesypraha.cz/weiimages/toky_kresby/revitalizace_prirodni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504" y="2204864"/>
            <a:ext cx="3167584" cy="2346821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39946" name="Picture 10" descr="http://www.npsumava.cz/gallery/18/5589-600-schwarzenbersky_kanal_3foto_j_stemberk__1024_x_768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59207" y="4140451"/>
            <a:ext cx="3371329" cy="252890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41992" name="Obdélník 9"/>
          <p:cNvSpPr>
            <a:spLocks noChangeArrowheads="1"/>
          </p:cNvSpPr>
          <p:nvPr/>
        </p:nvSpPr>
        <p:spPr bwMode="auto">
          <a:xfrm>
            <a:off x="1080120" y="5097463"/>
            <a:ext cx="4572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dirty="0"/>
              <a:t>http://www.npsumava.cz/cz/5736/8902/clanek/zacala-rekonstrukce-casti-schwarzenberskeho-kanalu/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539552" y="6093296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http://arnika.org/revitalizacni-projekty-v-cr</a:t>
            </a:r>
          </a:p>
        </p:txBody>
      </p:sp>
      <p:pic>
        <p:nvPicPr>
          <p:cNvPr id="2050" name="Picture 2" descr="http://arnika.org/soubory/obrazky/voda/raseliniste_Krusne_hory__www.blizkprirode.cz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535" y="1387476"/>
            <a:ext cx="3347640" cy="223176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5253652" y="3697287"/>
            <a:ext cx="3782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revitalizace  rašelinišť v Krušných horách</a:t>
            </a:r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Obrázek 11" descr="http://www.ecmost.cz/img/clanky/1_rev.jpg">
            <a:hlinkClick r:id="rId7"/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518" y="2185432"/>
            <a:ext cx="1816100" cy="23749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0517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4" descr="D:\I_BUF\dokumenty\revital\revprogr\obrázky\zpr2003\37sarve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24000"/>
            <a:ext cx="3055938" cy="4683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25" name="Picture 5" descr="D:\I_BUF\dokumenty\revital\revprogr\obrázky\revit\cd\02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3281363" cy="487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2" name="Text Box 6"/>
          <p:cNvSpPr txBox="1">
            <a:spLocks noChangeArrowheads="1"/>
          </p:cNvSpPr>
          <p:nvPr/>
        </p:nvSpPr>
        <p:spPr bwMode="auto">
          <a:xfrm>
            <a:off x="179513" y="-27384"/>
            <a:ext cx="89644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3600" b="1" dirty="0"/>
              <a:t>Revitalizace </a:t>
            </a:r>
            <a:r>
              <a:rPr lang="cs-CZ" altLang="cs-CZ" sz="2800" b="1" dirty="0" smtClean="0"/>
              <a:t>– mokřady </a:t>
            </a:r>
            <a:r>
              <a:rPr lang="cs-CZ" altLang="cs-CZ" sz="2800" b="1" dirty="0"/>
              <a:t>a </a:t>
            </a:r>
            <a:r>
              <a:rPr lang="cs-CZ" altLang="cs-CZ" sz="2800" b="1" dirty="0" smtClean="0"/>
              <a:t>rašeliniště na </a:t>
            </a:r>
            <a:r>
              <a:rPr lang="cs-CZ" altLang="cs-CZ" sz="2800" b="1" dirty="0"/>
              <a:t>Šumavě</a:t>
            </a:r>
            <a:r>
              <a:rPr lang="cs-CZ" altLang="cs-CZ" sz="2800" b="1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43013" name="Text Box 7"/>
          <p:cNvSpPr txBox="1">
            <a:spLocks noChangeArrowheads="1"/>
          </p:cNvSpPr>
          <p:nvPr/>
        </p:nvSpPr>
        <p:spPr bwMode="auto">
          <a:xfrm>
            <a:off x="4343400" y="1295400"/>
            <a:ext cx="2698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 u="sng"/>
              <a:t>Antropogenní vlivy</a:t>
            </a:r>
          </a:p>
        </p:txBody>
      </p:sp>
      <p:sp>
        <p:nvSpPr>
          <p:cNvPr id="56328" name="Text Box 8"/>
          <p:cNvSpPr txBox="1">
            <a:spLocks noChangeArrowheads="1"/>
          </p:cNvSpPr>
          <p:nvPr/>
        </p:nvSpPr>
        <p:spPr bwMode="auto">
          <a:xfrm>
            <a:off x="4495800" y="1905000"/>
            <a:ext cx="257968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1800"/>
              <a:t> </a:t>
            </a:r>
            <a:r>
              <a:rPr lang="cs-CZ" altLang="cs-CZ" sz="2000" b="1"/>
              <a:t>ODVODNĚNÍ</a:t>
            </a:r>
          </a:p>
          <a:p>
            <a:pPr eaLnBrk="1" hangingPunct="1">
              <a:spcBef>
                <a:spcPct val="0"/>
              </a:spcBef>
            </a:pPr>
            <a:endParaRPr lang="cs-CZ" altLang="cs-CZ" sz="2000" b="1"/>
          </a:p>
          <a:p>
            <a:pPr eaLnBrk="1" hangingPunct="1">
              <a:spcBef>
                <a:spcPct val="0"/>
              </a:spcBef>
            </a:pPr>
            <a:r>
              <a:rPr lang="cs-CZ" altLang="cs-CZ" sz="2000" b="1"/>
              <a:t> EUTROFIZACE</a:t>
            </a:r>
          </a:p>
          <a:p>
            <a:pPr eaLnBrk="1" hangingPunct="1">
              <a:spcBef>
                <a:spcPct val="0"/>
              </a:spcBef>
            </a:pPr>
            <a:endParaRPr lang="cs-CZ" altLang="cs-CZ" sz="2000" b="1"/>
          </a:p>
          <a:p>
            <a:pPr eaLnBrk="1" hangingPunct="1">
              <a:spcBef>
                <a:spcPct val="0"/>
              </a:spcBef>
            </a:pPr>
            <a:r>
              <a:rPr lang="cs-CZ" altLang="cs-CZ" sz="2000" b="1"/>
              <a:t> TĚŽBA RAŠELINY</a:t>
            </a:r>
          </a:p>
          <a:p>
            <a:pPr eaLnBrk="1" hangingPunct="1">
              <a:spcBef>
                <a:spcPct val="0"/>
              </a:spcBef>
            </a:pPr>
            <a:endParaRPr lang="cs-CZ" altLang="cs-CZ" sz="2000" b="1"/>
          </a:p>
          <a:p>
            <a:pPr eaLnBrk="1" hangingPunct="1">
              <a:spcBef>
                <a:spcPct val="0"/>
              </a:spcBef>
            </a:pPr>
            <a:r>
              <a:rPr lang="cs-CZ" altLang="cs-CZ" sz="2000" b="1"/>
              <a:t> CESTY</a:t>
            </a:r>
          </a:p>
        </p:txBody>
      </p:sp>
      <p:sp>
        <p:nvSpPr>
          <p:cNvPr id="56332" name="Text Box 12"/>
          <p:cNvSpPr txBox="1">
            <a:spLocks noChangeArrowheads="1"/>
          </p:cNvSpPr>
          <p:nvPr/>
        </p:nvSpPr>
        <p:spPr bwMode="auto">
          <a:xfrm>
            <a:off x="4114800" y="4572000"/>
            <a:ext cx="3904402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Pct val="95000"/>
            </a:pPr>
            <a:r>
              <a:rPr lang="cs-CZ" altLang="cs-CZ" sz="1800" dirty="0"/>
              <a:t> </a:t>
            </a:r>
            <a:r>
              <a:rPr lang="cs-CZ" altLang="cs-CZ" sz="1600" b="1" dirty="0"/>
              <a:t>PLOŠNÝ ROZPAD HORSKÝCH LESŮ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1600" b="1" dirty="0"/>
              <a:t> ZNEČIŠTĚNÍ OVZDUŠÍ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1600" b="1" dirty="0"/>
              <a:t> TURISTIKA </a:t>
            </a:r>
            <a:endParaRPr lang="cs-CZ" altLang="cs-CZ" sz="1600" dirty="0"/>
          </a:p>
        </p:txBody>
      </p:sp>
      <p:sp>
        <p:nvSpPr>
          <p:cNvPr id="56333" name="Text Box 13"/>
          <p:cNvSpPr txBox="1">
            <a:spLocks noChangeArrowheads="1"/>
          </p:cNvSpPr>
          <p:nvPr/>
        </p:nvSpPr>
        <p:spPr bwMode="auto">
          <a:xfrm>
            <a:off x="2057400" y="2133600"/>
            <a:ext cx="1512788" cy="3794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 dirty="0"/>
              <a:t>zemědělství</a:t>
            </a:r>
          </a:p>
        </p:txBody>
      </p:sp>
      <p:sp>
        <p:nvSpPr>
          <p:cNvPr id="56334" name="AutoShape 14"/>
          <p:cNvSpPr>
            <a:spLocks noChangeArrowheads="1"/>
          </p:cNvSpPr>
          <p:nvPr/>
        </p:nvSpPr>
        <p:spPr bwMode="auto">
          <a:xfrm rot="-480000">
            <a:off x="3581400" y="2133600"/>
            <a:ext cx="866775" cy="198438"/>
          </a:xfrm>
          <a:prstGeom prst="rightArrow">
            <a:avLst>
              <a:gd name="adj1" fmla="val 50000"/>
              <a:gd name="adj2" fmla="val 109200"/>
            </a:avLst>
          </a:prstGeom>
          <a:solidFill>
            <a:schemeClr val="bg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6337" name="AutoShape 17"/>
          <p:cNvSpPr>
            <a:spLocks noChangeArrowheads="1"/>
          </p:cNvSpPr>
          <p:nvPr/>
        </p:nvSpPr>
        <p:spPr bwMode="auto">
          <a:xfrm rot="780000">
            <a:off x="3581400" y="2514600"/>
            <a:ext cx="866775" cy="198438"/>
          </a:xfrm>
          <a:prstGeom prst="rightArrow">
            <a:avLst>
              <a:gd name="adj1" fmla="val 50000"/>
              <a:gd name="adj2" fmla="val 109200"/>
            </a:avLst>
          </a:prstGeom>
          <a:solidFill>
            <a:schemeClr val="bg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6339" name="Text Box 19"/>
          <p:cNvSpPr txBox="1">
            <a:spLocks noChangeArrowheads="1"/>
          </p:cNvSpPr>
          <p:nvPr/>
        </p:nvSpPr>
        <p:spPr bwMode="auto">
          <a:xfrm>
            <a:off x="7924800" y="2133600"/>
            <a:ext cx="996950" cy="379413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/>
              <a:t>lesnictví</a:t>
            </a:r>
          </a:p>
        </p:txBody>
      </p:sp>
      <p:sp>
        <p:nvSpPr>
          <p:cNvPr id="56341" name="AutoShape 21"/>
          <p:cNvSpPr>
            <a:spLocks noChangeArrowheads="1"/>
          </p:cNvSpPr>
          <p:nvPr/>
        </p:nvSpPr>
        <p:spPr bwMode="auto">
          <a:xfrm rot="480000">
            <a:off x="6623050" y="2135188"/>
            <a:ext cx="1190625" cy="187325"/>
          </a:xfrm>
          <a:prstGeom prst="leftArrow">
            <a:avLst>
              <a:gd name="adj1" fmla="val 50000"/>
              <a:gd name="adj2" fmla="val 158898"/>
            </a:avLst>
          </a:prstGeom>
          <a:solidFill>
            <a:schemeClr val="bg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6342" name="AutoShape 22"/>
          <p:cNvSpPr>
            <a:spLocks noChangeArrowheads="1"/>
          </p:cNvSpPr>
          <p:nvPr/>
        </p:nvSpPr>
        <p:spPr bwMode="auto">
          <a:xfrm rot="-4740000">
            <a:off x="6906419" y="3456781"/>
            <a:ext cx="1766888" cy="187325"/>
          </a:xfrm>
          <a:prstGeom prst="leftArrow">
            <a:avLst>
              <a:gd name="adj1" fmla="val 50000"/>
              <a:gd name="adj2" fmla="val 235805"/>
            </a:avLst>
          </a:prstGeom>
          <a:solidFill>
            <a:schemeClr val="bg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6343" name="Text Box 23"/>
          <p:cNvSpPr txBox="1">
            <a:spLocks noChangeArrowheads="1"/>
          </p:cNvSpPr>
          <p:nvPr/>
        </p:nvSpPr>
        <p:spPr bwMode="auto">
          <a:xfrm>
            <a:off x="2057400" y="4876800"/>
            <a:ext cx="1009650" cy="379413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/>
              <a:t>průmysl</a:t>
            </a:r>
          </a:p>
        </p:txBody>
      </p:sp>
      <p:sp>
        <p:nvSpPr>
          <p:cNvPr id="56344" name="AutoShape 24"/>
          <p:cNvSpPr>
            <a:spLocks noChangeArrowheads="1"/>
          </p:cNvSpPr>
          <p:nvPr/>
        </p:nvSpPr>
        <p:spPr bwMode="auto">
          <a:xfrm rot="-600000">
            <a:off x="3200400" y="4953000"/>
            <a:ext cx="866775" cy="198438"/>
          </a:xfrm>
          <a:prstGeom prst="rightArrow">
            <a:avLst>
              <a:gd name="adj1" fmla="val 50000"/>
              <a:gd name="adj2" fmla="val 109200"/>
            </a:avLst>
          </a:prstGeom>
          <a:solidFill>
            <a:schemeClr val="bg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pic>
        <p:nvPicPr>
          <p:cNvPr id="1026" name="Picture 2" descr="http://i.idnes.cz/13/041/cl6/SOU4a4db1_raelinit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355" y="5107104"/>
            <a:ext cx="2451395" cy="163426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sumavskenoviny.cz/wp-content/uploads/2014/07/IMG_7246_Soumarske-raseliniste-povalka-2-520x245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952" y="617831"/>
            <a:ext cx="2392288" cy="1127136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33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" dur="500"/>
                                        <p:tgtEl>
                                          <p:spTgt spid="56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6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8" grpId="0" autoUpdateAnimBg="0"/>
      <p:bldP spid="56332" grpId="0" autoUpdateAnimBg="0"/>
      <p:bldP spid="56333" grpId="0" animBg="1" autoUpdateAnimBg="0"/>
      <p:bldP spid="56334" grpId="0" animBg="1"/>
      <p:bldP spid="56337" grpId="0" animBg="1"/>
      <p:bldP spid="56339" grpId="0" animBg="1" autoUpdateAnimBg="0"/>
      <p:bldP spid="56341" grpId="0" animBg="1"/>
      <p:bldP spid="56342" grpId="0" animBg="1"/>
      <p:bldP spid="56343" grpId="0" animBg="1" autoUpdateAnimBg="0"/>
      <p:bldP spid="5634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3509963"/>
            <a:ext cx="77724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cs-CZ" sz="3200" b="1" dirty="0" smtClean="0">
                <a:solidFill>
                  <a:schemeClr val="tx1"/>
                </a:solidFill>
              </a:rPr>
              <a:t>Revitalizace</a:t>
            </a:r>
            <a:endParaRPr lang="cs-CZ" sz="3200" b="1" dirty="0">
              <a:solidFill>
                <a:schemeClr val="tx1"/>
              </a:solidFill>
            </a:endParaRPr>
          </a:p>
        </p:txBody>
      </p:sp>
      <p:sp>
        <p:nvSpPr>
          <p:cNvPr id="44035" name="Text Box 4"/>
          <p:cNvSpPr txBox="1">
            <a:spLocks noChangeArrowheads="1"/>
          </p:cNvSpPr>
          <p:nvPr/>
        </p:nvSpPr>
        <p:spPr bwMode="auto">
          <a:xfrm>
            <a:off x="1619250" y="4645025"/>
            <a:ext cx="6553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800"/>
              <a:t>materiál a fotodokumentace Mgr. Jan Koutný, Ph.D.</a:t>
            </a:r>
          </a:p>
        </p:txBody>
      </p:sp>
      <p:pic>
        <p:nvPicPr>
          <p:cNvPr id="41988" name="Picture 6" descr="S:\graficky_manual_AOPK\1_manuál LOGA AOPK\logo-ruzne formaty\AOPK-TEXT_CMY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260350"/>
            <a:ext cx="3024187" cy="3084513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  <p:sp>
        <p:nvSpPr>
          <p:cNvPr id="44037" name="Text Box 7"/>
          <p:cNvSpPr txBox="1">
            <a:spLocks noChangeArrowheads="1"/>
          </p:cNvSpPr>
          <p:nvPr/>
        </p:nvSpPr>
        <p:spPr bwMode="auto">
          <a:xfrm>
            <a:off x="762000" y="5791200"/>
            <a:ext cx="7391400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400" b="1"/>
              <a:t>AOPK ČR</a:t>
            </a:r>
            <a:r>
              <a:rPr lang="cs-CZ" altLang="cs-CZ" sz="1400"/>
              <a:t>, SCHKO Litovelské Pomoraví a Krajské středisko Olomouc;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400"/>
              <a:t>jan.koutny@nature.cz</a:t>
            </a:r>
          </a:p>
        </p:txBody>
      </p:sp>
    </p:spTree>
    <p:extLst>
      <p:ext uri="{BB962C8B-B14F-4D97-AF65-F5344CB8AC3E}">
        <p14:creationId xmlns:p14="http://schemas.microsoft.com/office/powerpoint/2010/main" val="17411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Koutny\Desktop\doku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3568" y="1133475"/>
            <a:ext cx="6625912" cy="275728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  <p:pic>
        <p:nvPicPr>
          <p:cNvPr id="45058" name="Picture 2" descr="D:\Přednášky 2011\Kostkan - OPŽP a biodiverzita\fotky zdroj\Šubířov\P102028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557588"/>
            <a:ext cx="3048000" cy="203200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  <p:pic>
        <p:nvPicPr>
          <p:cNvPr id="45059" name="Picture 3" descr="D:\Přednášky 2011\Kostkan - OPŽP a biodiverzita\fotky zdroj\Šubířov\P102028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52392" y="3534718"/>
            <a:ext cx="3048000" cy="203200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250825" y="304800"/>
            <a:ext cx="81375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800" b="1"/>
              <a:t>Revitalizace nivy v Šubířově (okr. Prostějov) lokalita před realizací</a:t>
            </a:r>
          </a:p>
        </p:txBody>
      </p:sp>
      <p:sp>
        <p:nvSpPr>
          <p:cNvPr id="45062" name="Text Box 2"/>
          <p:cNvSpPr txBox="1">
            <a:spLocks noChangeArrowheads="1"/>
          </p:cNvSpPr>
          <p:nvPr/>
        </p:nvSpPr>
        <p:spPr bwMode="auto">
          <a:xfrm>
            <a:off x="250825" y="765175"/>
            <a:ext cx="84978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800"/>
              <a:t>Protierozní a protipovodňová opatření v k. ú. Šubířov I. etapa, realizace 2011</a:t>
            </a:r>
          </a:p>
        </p:txBody>
      </p:sp>
      <p:sp>
        <p:nvSpPr>
          <p:cNvPr id="45063" name="TextovéPole 6"/>
          <p:cNvSpPr txBox="1">
            <a:spLocks noChangeArrowheads="1"/>
          </p:cNvSpPr>
          <p:nvPr/>
        </p:nvSpPr>
        <p:spPr bwMode="auto">
          <a:xfrm>
            <a:off x="107950" y="5589588"/>
            <a:ext cx="90360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- pročištění koryta toku, vybudováním nového meandrujícího koryta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- výstavba sedmi drobných vodních ploch (mokřady M2-M8) a tři potočních tůní (T1-T3) - vodní plocha se zemní hrází včetně bezpečnostního přelivu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- výsadba břehového porostu</a:t>
            </a:r>
          </a:p>
        </p:txBody>
      </p:sp>
    </p:spTree>
    <p:extLst>
      <p:ext uri="{BB962C8B-B14F-4D97-AF65-F5344CB8AC3E}">
        <p14:creationId xmlns:p14="http://schemas.microsoft.com/office/powerpoint/2010/main" val="137243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Přednášky 2011\Kostkan - OPŽP a biodiverzita\fotky zdroj\Šubířov\P40100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262" y="381000"/>
            <a:ext cx="4097913" cy="30847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/>
        </p:spPr>
      </p:pic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4189784" y="381000"/>
            <a:ext cx="4702696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800" b="1" dirty="0"/>
              <a:t>Vodní tok se vrací do původního koryta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23850" y="3933056"/>
            <a:ext cx="656272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800" b="1" dirty="0"/>
              <a:t>Při realizaci se </a:t>
            </a:r>
            <a:r>
              <a:rPr lang="cs-CZ" altLang="cs-CZ" sz="1800" b="1" dirty="0" smtClean="0"/>
              <a:t>dodatečně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800" b="1" dirty="0" smtClean="0"/>
              <a:t> </a:t>
            </a:r>
            <a:r>
              <a:rPr lang="cs-CZ" altLang="cs-CZ" sz="1800" b="1" dirty="0"/>
              <a:t>„vyráběla“ členitost tůně</a:t>
            </a:r>
          </a:p>
        </p:txBody>
      </p:sp>
      <p:pic>
        <p:nvPicPr>
          <p:cNvPr id="5" name="Picture 2" descr="D:\Přednášky 2011\Kostkan - OPŽP a biodiverzita\fotky zdroj\Šubířov\P106086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52047" y="3467570"/>
            <a:ext cx="4752330" cy="334580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/>
        </p:spPr>
      </p:pic>
      <p:pic>
        <p:nvPicPr>
          <p:cNvPr id="6" name="Picture 2" descr="D:\Přednášky 2011\Kostkan - OPŽP a biodiverzita\fotky zdroj\Šubířov\P106085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99592" y="4697348"/>
            <a:ext cx="3025279" cy="2116028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655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\2012\Akce dle lokalit\Śubířov\soukromě 15-5-2012\PICT2530.JP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779" y="4149081"/>
            <a:ext cx="3564030" cy="2571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D:\Přednášky 2011\Kostkan - OPŽP a biodiverzita\fotky zdroj\Šubířov\P1070563.JPG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779" y="692696"/>
            <a:ext cx="3024138" cy="2231653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51520" y="3708772"/>
            <a:ext cx="4321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800" b="1" dirty="0"/>
              <a:t>Květen 2012 – druhá letní sezóna</a:t>
            </a:r>
          </a:p>
        </p:txBody>
      </p:sp>
      <p:pic>
        <p:nvPicPr>
          <p:cNvPr id="8" name="Picture 2" descr="C:\D\2012\Akce dle lokalit\Śubířov\24-8-2012\PICT0623.JPG"/>
          <p:cNvPicPr preferRelativeResize="0"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5976" y="4148658"/>
            <a:ext cx="3528392" cy="259271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  <p:sp>
        <p:nvSpPr>
          <p:cNvPr id="9" name="Text Box 3"/>
          <p:cNvSpPr txBox="1">
            <a:spLocks noChangeArrowheads="1"/>
          </p:cNvSpPr>
          <p:nvPr/>
        </p:nvSpPr>
        <p:spPr>
          <a:xfrm>
            <a:off x="4212207" y="3717404"/>
            <a:ext cx="4464249" cy="64770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ct val="50000"/>
              </a:spcBef>
            </a:pPr>
            <a:r>
              <a:rPr lang="cs-CZ" altLang="cs-CZ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Srpen 2012 – druhá letní sezóna</a:t>
            </a:r>
          </a:p>
        </p:txBody>
      </p:sp>
      <p:pic>
        <p:nvPicPr>
          <p:cNvPr id="10" name="Picture 2" descr="C:\D\2011\Akce dle lokalit\Šubířov\Kontrolní den 1-4-2011\P106085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695" y="706708"/>
            <a:ext cx="3425654" cy="2321104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3320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C:\D\2012\Akce dle lokalit\Čehovice\celková situa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881063"/>
            <a:ext cx="8172450" cy="578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Text Box 2"/>
          <p:cNvSpPr txBox="1">
            <a:spLocks noChangeArrowheads="1"/>
          </p:cNvSpPr>
          <p:nvPr/>
        </p:nvSpPr>
        <p:spPr bwMode="auto">
          <a:xfrm>
            <a:off x="179388" y="188913"/>
            <a:ext cx="84963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800" b="1"/>
              <a:t>Záměr revitalizace soutoku Vřesůvky a Malého potoka v k. ú. Čehovice (podaná žádost do OPŽP =</a:t>
            </a:r>
            <a:r>
              <a:rPr lang="cs-CZ" altLang="cs-CZ" sz="1800"/>
              <a:t> Operační program Životní prostředí</a:t>
            </a:r>
            <a:r>
              <a:rPr lang="cs-CZ" altLang="cs-CZ" sz="1800" b="1"/>
              <a:t>, 42. Výzva)</a:t>
            </a:r>
          </a:p>
        </p:txBody>
      </p:sp>
      <p:sp>
        <p:nvSpPr>
          <p:cNvPr id="4" name="Elipsa 3"/>
          <p:cNvSpPr/>
          <p:nvPr/>
        </p:nvSpPr>
        <p:spPr>
          <a:xfrm>
            <a:off x="5148263" y="1989138"/>
            <a:ext cx="1008062" cy="6477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527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\2012\Akce dle lokalit\Čehovice\foto 20-3-2012\P1030324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1638" y="549275"/>
            <a:ext cx="3816350" cy="3095625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  <p:pic>
        <p:nvPicPr>
          <p:cNvPr id="57347" name="Picture 2" descr="C:\D\2012\Akce dle lokalit\Čehovice\foto 20-3-2012\P1030322.JPG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49275"/>
            <a:ext cx="3960813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C:\D\2012\Akce dle lokalit\Čehovice\foto 20-3-2012\P1030330.JPG"/>
          <p:cNvPicPr preferRelativeResize="0"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1040" y="3611736"/>
            <a:ext cx="4032250" cy="295275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  <p:pic>
        <p:nvPicPr>
          <p:cNvPr id="6" name="Picture 2"/>
          <p:cNvPicPr preferRelativeResize="0"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11638" y="3644900"/>
            <a:ext cx="4692957" cy="2945854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8084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ovéPole 3"/>
          <p:cNvSpPr txBox="1">
            <a:spLocks noChangeArrowheads="1"/>
          </p:cNvSpPr>
          <p:nvPr/>
        </p:nvSpPr>
        <p:spPr bwMode="auto">
          <a:xfrm>
            <a:off x="179388" y="188913"/>
            <a:ext cx="84248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2012                 Optimalizace vodního režimu krajiny                    2013</a:t>
            </a:r>
          </a:p>
        </p:txBody>
      </p:sp>
      <p:sp>
        <p:nvSpPr>
          <p:cNvPr id="60419" name="TextovéPole 5"/>
          <p:cNvSpPr txBox="1">
            <a:spLocks noChangeArrowheads="1"/>
          </p:cNvSpPr>
          <p:nvPr/>
        </p:nvSpPr>
        <p:spPr bwMode="auto">
          <a:xfrm>
            <a:off x="250825" y="4710113"/>
            <a:ext cx="8208963" cy="1384995"/>
          </a:xfrm>
          <a:prstGeom prst="rect">
            <a:avLst/>
          </a:prstGeom>
          <a:solidFill>
            <a:srgbClr val="FFFFDD"/>
          </a:solidFill>
          <a:ln>
            <a:solidFill>
              <a:schemeClr val="bg1">
                <a:lumMod val="50000"/>
              </a:schemeClr>
            </a:solidFill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revitalizace pramenné oblasti toku Vřesůvka (cca 5 mil. Kč)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 dirty="0" smtClean="0"/>
              <a:t>vybudována </a:t>
            </a:r>
            <a:r>
              <a:rPr lang="cs-CZ" altLang="cs-CZ" sz="1600" dirty="0"/>
              <a:t>vodní nádrž s hrází, výpustným zařízením </a:t>
            </a:r>
            <a:r>
              <a:rPr lang="cs-CZ" altLang="cs-CZ" sz="1600" dirty="0" smtClean="0"/>
              <a:t>a </a:t>
            </a:r>
            <a:r>
              <a:rPr lang="cs-CZ" altLang="cs-CZ" sz="1600" dirty="0"/>
              <a:t>bezpečnostním přelivem, v návaznosti na nádrž vytvořen samostatný </a:t>
            </a:r>
            <a:r>
              <a:rPr lang="cs-CZ" altLang="cs-CZ" sz="1600" b="1" dirty="0"/>
              <a:t>mokřad, </a:t>
            </a:r>
            <a:r>
              <a:rPr lang="cs-CZ" altLang="cs-CZ" sz="1600" dirty="0"/>
              <a:t>oddělený zemní hrází, v okolí provedeno zatravnění, výsadba mokřadních </a:t>
            </a:r>
            <a:r>
              <a:rPr lang="cs-CZ" altLang="cs-CZ" sz="1600" dirty="0" smtClean="0"/>
              <a:t>rostlin a </a:t>
            </a:r>
            <a:r>
              <a:rPr lang="cs-CZ" altLang="cs-CZ" sz="1600" dirty="0"/>
              <a:t>doprovodných dřevin.</a:t>
            </a:r>
          </a:p>
        </p:txBody>
      </p:sp>
      <p:pic>
        <p:nvPicPr>
          <p:cNvPr id="7" name="Obrázek 6" descr="Vřesovic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113" y="692150"/>
            <a:ext cx="4416425" cy="331311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8" name="Obrázek 7" descr="PICT1266 (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00" y="692150"/>
            <a:ext cx="4356100" cy="331311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85138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903288" y="2141538"/>
            <a:ext cx="7989887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b="1" dirty="0">
                <a:ea typeface="+mj-ea"/>
              </a:rPr>
              <a:t>Záchranné programy rostlin</a:t>
            </a:r>
          </a:p>
        </p:txBody>
      </p:sp>
      <p:sp>
        <p:nvSpPr>
          <p:cNvPr id="61443" name="TextovéPole 2"/>
          <p:cNvSpPr txBox="1">
            <a:spLocks noChangeArrowheads="1"/>
          </p:cNvSpPr>
          <p:nvPr/>
        </p:nvSpPr>
        <p:spPr bwMode="auto">
          <a:xfrm>
            <a:off x="179512" y="3212976"/>
            <a:ext cx="871366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Bernská úmluva - v r. 2003 přijata </a:t>
            </a:r>
            <a:r>
              <a:rPr lang="cs-CZ" altLang="cs-CZ" sz="1800" b="1" dirty="0"/>
              <a:t>Celoevropská strategie proti invazním druhům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 dirty="0"/>
              <a:t>směrnice 92/43/EHS o ochraně přírodních stanovišť, volně žijících živočichů a planě rostoucích rostlin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dirty="0"/>
          </a:p>
        </p:txBody>
      </p:sp>
      <p:sp>
        <p:nvSpPr>
          <p:cNvPr id="3" name="TextovéPole 2"/>
          <p:cNvSpPr txBox="1"/>
          <p:nvPr/>
        </p:nvSpPr>
        <p:spPr>
          <a:xfrm>
            <a:off x="179512" y="5805264"/>
            <a:ext cx="4176464" cy="923330"/>
          </a:xfrm>
          <a:prstGeom prst="rect">
            <a:avLst/>
          </a:prstGeom>
          <a:solidFill>
            <a:srgbClr val="FFFFBD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cs-CZ" b="1" dirty="0" smtClean="0"/>
              <a:t>MŽP - Příroda a krajina</a:t>
            </a:r>
          </a:p>
          <a:p>
            <a:r>
              <a:rPr lang="cs-CZ" dirty="0" smtClean="0"/>
              <a:t>ochrana volně žijících ptáků</a:t>
            </a:r>
          </a:p>
          <a:p>
            <a:r>
              <a:rPr lang="cs-CZ" dirty="0" smtClean="0"/>
              <a:t>ochrana </a:t>
            </a:r>
            <a:r>
              <a:rPr lang="cs-CZ" dirty="0"/>
              <a:t>dřevin rostoucích mimo les </a:t>
            </a:r>
          </a:p>
        </p:txBody>
      </p:sp>
      <p:pic>
        <p:nvPicPr>
          <p:cNvPr id="4098" name="Picture 2" descr="Výsledek obrázku pro vtipy ochrana přírody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38" y="603603"/>
            <a:ext cx="1563250" cy="208433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5724128" y="5517232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Ochrana přírody - má smysl?</a:t>
            </a:r>
          </a:p>
          <a:p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107504" y="4690304"/>
            <a:ext cx="8964488" cy="584775"/>
          </a:xfrm>
          <a:prstGeom prst="rect">
            <a:avLst/>
          </a:prstGeom>
          <a:solidFill>
            <a:srgbClr val="FFFFDD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Agentura ochrany přírody a krajiny ČR 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je pověřena 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Ministerstvem životního prostředí koordinací přípravy a realizace záchranných programů pro kriticky a silně ohrožené druhy rostlin a živočichů.</a:t>
            </a:r>
          </a:p>
        </p:txBody>
      </p:sp>
    </p:spTree>
    <p:extLst>
      <p:ext uri="{BB962C8B-B14F-4D97-AF65-F5344CB8AC3E}">
        <p14:creationId xmlns:p14="http://schemas.microsoft.com/office/powerpoint/2010/main" val="298726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903288" y="-27384"/>
            <a:ext cx="7989887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b="1" dirty="0">
                <a:ea typeface="+mj-ea"/>
              </a:rPr>
              <a:t>Záchranné programy rostlin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179512" y="908720"/>
            <a:ext cx="7343775" cy="2139047"/>
          </a:xfrm>
          <a:prstGeom prst="rect">
            <a:avLst/>
          </a:prstGeom>
          <a:solidFill>
            <a:srgbClr val="FFFFE7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>
            <a:spAutoFit/>
          </a:bodyPr>
          <a:lstStyle/>
          <a:p>
            <a:pPr fontAlgn="ctr">
              <a:defRPr/>
            </a:pPr>
            <a:r>
              <a:rPr lang="cs-CZ" b="1" i="1" dirty="0">
                <a:latin typeface="Arial" charset="0"/>
              </a:rPr>
              <a:t>Příčiny</a:t>
            </a:r>
          </a:p>
          <a:p>
            <a:pPr fontAlgn="ctr"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zánik stanovišť</a:t>
            </a:r>
          </a:p>
          <a:p>
            <a:pPr fontAlgn="ctr"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změny klimatu</a:t>
            </a:r>
          </a:p>
          <a:p>
            <a:pPr fontAlgn="ctr"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záměrné ničení</a:t>
            </a:r>
          </a:p>
          <a:p>
            <a:pPr fontAlgn="ctr"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zavádění a invaze nepůvodních druhů</a:t>
            </a:r>
          </a:p>
          <a:p>
            <a:pPr fontAlgn="ctr"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znečištění prostředí cizorodými látkami</a:t>
            </a:r>
          </a:p>
        </p:txBody>
      </p:sp>
      <p:sp>
        <p:nvSpPr>
          <p:cNvPr id="62468" name="TextovéPole 8"/>
          <p:cNvSpPr txBox="1">
            <a:spLocks noChangeArrowheads="1"/>
          </p:cNvSpPr>
          <p:nvPr/>
        </p:nvSpPr>
        <p:spPr bwMode="auto">
          <a:xfrm>
            <a:off x="2051050" y="548680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vymírání </a:t>
            </a:r>
            <a:r>
              <a:rPr lang="cs-CZ" altLang="cs-CZ" sz="1800" b="1" dirty="0" smtClean="0"/>
              <a:t>původních druhů </a:t>
            </a:r>
            <a:r>
              <a:rPr lang="cs-CZ" altLang="cs-CZ" sz="1800" dirty="0"/>
              <a:t>na území ČR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1116013" y="4156075"/>
            <a:ext cx="5543550" cy="2586038"/>
          </a:xfrm>
          <a:prstGeom prst="rect">
            <a:avLst/>
          </a:prstGeom>
          <a:solidFill>
            <a:srgbClr val="FFFFCC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dirty="0"/>
              <a:t>invazní druhy ????</a:t>
            </a:r>
          </a:p>
          <a:p>
            <a:pPr>
              <a:defRPr/>
            </a:pPr>
            <a:r>
              <a:rPr lang="cs-CZ" dirty="0"/>
              <a:t>98 % „rostlinné potravy“ </a:t>
            </a:r>
            <a:r>
              <a:rPr lang="cs-CZ" sz="1400" dirty="0"/>
              <a:t>(obiloviny, brambory,...) </a:t>
            </a:r>
          </a:p>
          <a:p>
            <a:pPr>
              <a:defRPr/>
            </a:pPr>
            <a:r>
              <a:rPr lang="cs-CZ" dirty="0"/>
              <a:t>                          roste mimo svůj původní areál</a:t>
            </a:r>
          </a:p>
          <a:p>
            <a:pPr>
              <a:defRPr/>
            </a:pPr>
            <a:r>
              <a:rPr lang="cs-CZ" b="1" i="1" dirty="0"/>
              <a:t>invazivní druhy v ČR</a:t>
            </a:r>
          </a:p>
          <a:p>
            <a:pPr>
              <a:defRPr/>
            </a:pPr>
            <a:r>
              <a:rPr lang="cs-CZ" i="1" dirty="0"/>
              <a:t>bolševník velkolepý</a:t>
            </a:r>
          </a:p>
          <a:p>
            <a:pPr>
              <a:defRPr/>
            </a:pPr>
            <a:r>
              <a:rPr lang="cs-CZ" i="1" dirty="0"/>
              <a:t>křídlatka</a:t>
            </a:r>
          </a:p>
          <a:p>
            <a:pPr>
              <a:defRPr/>
            </a:pPr>
            <a:r>
              <a:rPr lang="cs-CZ" i="1" dirty="0"/>
              <a:t>netykavka </a:t>
            </a:r>
            <a:r>
              <a:rPr lang="cs-CZ" i="1" dirty="0" smtClean="0"/>
              <a:t>malokvětá</a:t>
            </a:r>
            <a:endParaRPr lang="cs-CZ" i="1" dirty="0"/>
          </a:p>
          <a:p>
            <a:pPr>
              <a:defRPr/>
            </a:pPr>
            <a:r>
              <a:rPr lang="cs-CZ" i="1" dirty="0"/>
              <a:t>slunečnice topinambur</a:t>
            </a:r>
          </a:p>
          <a:p>
            <a:pPr>
              <a:defRPr/>
            </a:pPr>
            <a:r>
              <a:rPr lang="cs-CZ" i="1" dirty="0"/>
              <a:t>ambrosie </a:t>
            </a:r>
            <a:r>
              <a:rPr lang="cs-CZ" i="1" dirty="0" err="1"/>
              <a:t>pelyňkolistá</a:t>
            </a:r>
            <a:endParaRPr lang="cs-CZ" i="1" dirty="0"/>
          </a:p>
        </p:txBody>
      </p:sp>
      <p:sp>
        <p:nvSpPr>
          <p:cNvPr id="65542" name="TextovéPole 10"/>
          <p:cNvSpPr txBox="1">
            <a:spLocks noChangeArrowheads="1"/>
          </p:cNvSpPr>
          <p:nvPr/>
        </p:nvSpPr>
        <p:spPr bwMode="auto">
          <a:xfrm>
            <a:off x="107504" y="3215059"/>
            <a:ext cx="6841182" cy="86201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b="1" dirty="0"/>
              <a:t>invazivní druh </a:t>
            </a:r>
            <a:r>
              <a:rPr lang="cs-CZ" dirty="0"/>
              <a:t>= </a:t>
            </a:r>
            <a:r>
              <a:rPr lang="cs-CZ" dirty="0" smtClean="0"/>
              <a:t>je </a:t>
            </a:r>
            <a:r>
              <a:rPr lang="cs-CZ" sz="1600" dirty="0" smtClean="0"/>
              <a:t>na </a:t>
            </a:r>
            <a:r>
              <a:rPr lang="cs-CZ" sz="1600" dirty="0"/>
              <a:t>daném území nepůvodní</a:t>
            </a:r>
          </a:p>
          <a:p>
            <a:pPr>
              <a:defRPr/>
            </a:pPr>
            <a:r>
              <a:rPr lang="cs-CZ" sz="1600" dirty="0"/>
              <a:t>                              </a:t>
            </a:r>
            <a:r>
              <a:rPr lang="cs-CZ" sz="1600" dirty="0" smtClean="0"/>
              <a:t>    </a:t>
            </a:r>
            <a:r>
              <a:rPr lang="cs-CZ" sz="1600" dirty="0"/>
              <a:t>člověkem zavlečený</a:t>
            </a:r>
          </a:p>
          <a:p>
            <a:pPr>
              <a:defRPr/>
            </a:pPr>
            <a:r>
              <a:rPr lang="cs-CZ" sz="1600" dirty="0" smtClean="0"/>
              <a:t>                                  šíří se </a:t>
            </a:r>
            <a:r>
              <a:rPr lang="cs-CZ" sz="1600" dirty="0" err="1" smtClean="0"/>
              <a:t>nekontolovaně</a:t>
            </a:r>
            <a:r>
              <a:rPr lang="cs-CZ" sz="1600" dirty="0" smtClean="0"/>
              <a:t> </a:t>
            </a:r>
            <a:r>
              <a:rPr lang="cs-CZ" sz="1600" dirty="0"/>
              <a:t>a agresivně vytlačuje původní druhy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6011863" y="6225858"/>
            <a:ext cx="3132137" cy="523875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sz="1400" i="1" dirty="0"/>
              <a:t>1862 okrasnou rostlinu </a:t>
            </a:r>
          </a:p>
          <a:p>
            <a:pPr>
              <a:defRPr/>
            </a:pPr>
            <a:r>
              <a:rPr lang="cs-CZ" sz="1400" i="1" dirty="0"/>
              <a:t>v lázních Kynžvart kníže </a:t>
            </a:r>
            <a:r>
              <a:rPr lang="cs-CZ" sz="1400" i="1" dirty="0" err="1"/>
              <a:t>Metternich</a:t>
            </a:r>
            <a:r>
              <a:rPr lang="cs-CZ" sz="1400" i="1" dirty="0"/>
              <a:t> </a:t>
            </a:r>
          </a:p>
        </p:txBody>
      </p:sp>
      <p:pic>
        <p:nvPicPr>
          <p:cNvPr id="62472" name="Picture 10" descr="http://www.nppodyji.cz/uploads/gallery/popup/303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149725"/>
            <a:ext cx="3032125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057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903288" y="-27384"/>
            <a:ext cx="7989887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3600" b="1" dirty="0">
                <a:ea typeface="+mj-ea"/>
              </a:rPr>
              <a:t>Záchranné programy rostlin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251520" y="908720"/>
            <a:ext cx="7343775" cy="2215991"/>
          </a:xfrm>
          <a:prstGeom prst="rect">
            <a:avLst/>
          </a:prstGeom>
          <a:solidFill>
            <a:srgbClr val="FFFFE7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>
            <a:spAutoFit/>
          </a:bodyPr>
          <a:lstStyle/>
          <a:p>
            <a:pPr fontAlgn="ctr">
              <a:defRPr/>
            </a:pPr>
            <a:r>
              <a:rPr lang="cs-CZ" dirty="0">
                <a:latin typeface="Arial" charset="0"/>
              </a:rPr>
              <a:t>Přijaté záchranné programy</a:t>
            </a:r>
          </a:p>
          <a:p>
            <a:pPr fontAlgn="ctr">
              <a:defRPr/>
            </a:pPr>
            <a:endParaRPr lang="cs-CZ" sz="1200" dirty="0">
              <a:latin typeface="Arial" charset="0"/>
            </a:endParaRPr>
          </a:p>
          <a:p>
            <a:pPr fontAlgn="ctr">
              <a:defRPr/>
            </a:pPr>
            <a:r>
              <a:rPr lang="cs-CZ" b="1" dirty="0" err="1">
                <a:latin typeface="Arial" charset="0"/>
              </a:rPr>
              <a:t>matizna</a:t>
            </a:r>
            <a:r>
              <a:rPr lang="cs-CZ" b="1" dirty="0">
                <a:latin typeface="Arial" charset="0"/>
              </a:rPr>
              <a:t> bahenní</a:t>
            </a:r>
            <a:r>
              <a:rPr lang="cs-CZ" b="1" i="1" dirty="0">
                <a:latin typeface="Arial" charset="0"/>
              </a:rPr>
              <a:t> </a:t>
            </a:r>
            <a:r>
              <a:rPr lang="cs-CZ" i="1" dirty="0">
                <a:latin typeface="Arial" charset="0"/>
              </a:rPr>
              <a:t>(</a:t>
            </a:r>
            <a:r>
              <a:rPr lang="cs-CZ" i="1" dirty="0" err="1">
                <a:latin typeface="Arial" charset="0"/>
              </a:rPr>
              <a:t>Angelica</a:t>
            </a:r>
            <a:r>
              <a:rPr lang="cs-CZ" i="1" dirty="0">
                <a:latin typeface="Arial" charset="0"/>
              </a:rPr>
              <a:t> </a:t>
            </a:r>
            <a:r>
              <a:rPr lang="cs-CZ" i="1" dirty="0" err="1">
                <a:latin typeface="Arial" charset="0"/>
              </a:rPr>
              <a:t>palustris</a:t>
            </a:r>
            <a:r>
              <a:rPr lang="cs-CZ" i="1" dirty="0">
                <a:latin typeface="Arial" charset="0"/>
              </a:rPr>
              <a:t>)</a:t>
            </a:r>
            <a:r>
              <a:rPr lang="cs-CZ" dirty="0">
                <a:latin typeface="Arial" charset="0"/>
              </a:rPr>
              <a:t/>
            </a:r>
            <a:br>
              <a:rPr lang="cs-CZ" dirty="0">
                <a:latin typeface="Arial" charset="0"/>
              </a:rPr>
            </a:br>
            <a:endParaRPr lang="cs-CZ" sz="1200" dirty="0">
              <a:latin typeface="Arial" charset="0"/>
            </a:endParaRPr>
          </a:p>
          <a:p>
            <a:pPr fontAlgn="ctr">
              <a:defRPr/>
            </a:pPr>
            <a:r>
              <a:rPr lang="cs-CZ" b="1" dirty="0">
                <a:latin typeface="Arial" charset="0"/>
              </a:rPr>
              <a:t>rdest dlouholistý</a:t>
            </a:r>
            <a:r>
              <a:rPr lang="cs-CZ" b="1" i="1" dirty="0">
                <a:latin typeface="Arial" charset="0"/>
              </a:rPr>
              <a:t> </a:t>
            </a:r>
            <a:r>
              <a:rPr lang="cs-CZ" i="1" dirty="0">
                <a:latin typeface="Arial" charset="0"/>
              </a:rPr>
              <a:t>(</a:t>
            </a:r>
            <a:r>
              <a:rPr lang="cs-CZ" i="1" dirty="0" err="1">
                <a:latin typeface="Arial" charset="0"/>
              </a:rPr>
              <a:t>Potamogeton</a:t>
            </a:r>
            <a:r>
              <a:rPr lang="cs-CZ" i="1" dirty="0">
                <a:latin typeface="Arial" charset="0"/>
              </a:rPr>
              <a:t> </a:t>
            </a:r>
            <a:r>
              <a:rPr lang="cs-CZ" i="1" dirty="0" err="1">
                <a:latin typeface="Arial" charset="0"/>
              </a:rPr>
              <a:t>praelongus</a:t>
            </a:r>
            <a:r>
              <a:rPr lang="cs-CZ" i="1" dirty="0">
                <a:latin typeface="Arial" charset="0"/>
              </a:rPr>
              <a:t>)</a:t>
            </a:r>
            <a:r>
              <a:rPr lang="cs-CZ" dirty="0">
                <a:latin typeface="Arial" charset="0"/>
              </a:rPr>
              <a:t/>
            </a:r>
            <a:br>
              <a:rPr lang="cs-CZ" dirty="0">
                <a:latin typeface="Arial" charset="0"/>
              </a:rPr>
            </a:br>
            <a:endParaRPr lang="cs-CZ" sz="1200" dirty="0">
              <a:latin typeface="Arial" charset="0"/>
            </a:endParaRPr>
          </a:p>
          <a:p>
            <a:pPr fontAlgn="ctr">
              <a:defRPr/>
            </a:pPr>
            <a:r>
              <a:rPr lang="cs-CZ" b="1" dirty="0">
                <a:latin typeface="Arial" charset="0"/>
              </a:rPr>
              <a:t>hvozdík písečný český</a:t>
            </a:r>
            <a:r>
              <a:rPr lang="cs-CZ" b="1" i="1" dirty="0">
                <a:latin typeface="Arial" charset="0"/>
              </a:rPr>
              <a:t> </a:t>
            </a:r>
            <a:r>
              <a:rPr lang="cs-CZ" i="1" dirty="0">
                <a:latin typeface="Arial" charset="0"/>
              </a:rPr>
              <a:t>(</a:t>
            </a:r>
            <a:r>
              <a:rPr lang="cs-CZ" i="1" dirty="0" err="1">
                <a:latin typeface="Arial" charset="0"/>
              </a:rPr>
              <a:t>Dianthus</a:t>
            </a:r>
            <a:r>
              <a:rPr lang="cs-CZ" i="1" dirty="0">
                <a:latin typeface="Arial" charset="0"/>
              </a:rPr>
              <a:t> </a:t>
            </a:r>
            <a:r>
              <a:rPr lang="cs-CZ" i="1" dirty="0" err="1">
                <a:latin typeface="Arial" charset="0"/>
              </a:rPr>
              <a:t>arenarius</a:t>
            </a:r>
            <a:r>
              <a:rPr lang="cs-CZ" i="1" dirty="0">
                <a:latin typeface="Arial" charset="0"/>
              </a:rPr>
              <a:t> </a:t>
            </a:r>
            <a:r>
              <a:rPr lang="cs-CZ" dirty="0" err="1">
                <a:latin typeface="Arial" charset="0"/>
              </a:rPr>
              <a:t>subsp</a:t>
            </a:r>
            <a:r>
              <a:rPr lang="cs-CZ" dirty="0">
                <a:latin typeface="Arial" charset="0"/>
              </a:rPr>
              <a:t>. </a:t>
            </a:r>
            <a:r>
              <a:rPr lang="cs-CZ" i="1" dirty="0" err="1">
                <a:latin typeface="Arial" charset="0"/>
              </a:rPr>
              <a:t>bohemicus</a:t>
            </a:r>
            <a:r>
              <a:rPr lang="cs-CZ" i="1" dirty="0">
                <a:latin typeface="Arial" charset="0"/>
              </a:rPr>
              <a:t>)</a:t>
            </a:r>
            <a:r>
              <a:rPr lang="cs-CZ" dirty="0">
                <a:latin typeface="Arial" charset="0"/>
              </a:rPr>
              <a:t/>
            </a:r>
            <a:br>
              <a:rPr lang="cs-CZ" dirty="0">
                <a:latin typeface="Arial" charset="0"/>
              </a:rPr>
            </a:br>
            <a:endParaRPr lang="cs-CZ" sz="1200" dirty="0">
              <a:latin typeface="Arial" charset="0"/>
            </a:endParaRPr>
          </a:p>
          <a:p>
            <a:pPr fontAlgn="ctr">
              <a:defRPr/>
            </a:pPr>
            <a:r>
              <a:rPr lang="cs-CZ" b="1" dirty="0" err="1">
                <a:latin typeface="Arial" charset="0"/>
              </a:rPr>
              <a:t>hořeček</a:t>
            </a:r>
            <a:r>
              <a:rPr lang="cs-CZ" b="1" dirty="0">
                <a:latin typeface="Arial" charset="0"/>
              </a:rPr>
              <a:t> mnohotvarý český</a:t>
            </a:r>
            <a:r>
              <a:rPr lang="cs-CZ" b="1" i="1" dirty="0">
                <a:latin typeface="Arial" charset="0"/>
              </a:rPr>
              <a:t> </a:t>
            </a:r>
            <a:r>
              <a:rPr lang="cs-CZ" i="1" dirty="0">
                <a:latin typeface="Arial" charset="0"/>
              </a:rPr>
              <a:t>(</a:t>
            </a:r>
            <a:r>
              <a:rPr lang="cs-CZ" i="1" dirty="0" err="1">
                <a:latin typeface="Arial" charset="0"/>
              </a:rPr>
              <a:t>Gentianella</a:t>
            </a:r>
            <a:r>
              <a:rPr lang="cs-CZ" i="1" dirty="0">
                <a:latin typeface="Arial" charset="0"/>
              </a:rPr>
              <a:t> </a:t>
            </a:r>
            <a:r>
              <a:rPr lang="cs-CZ" i="1" dirty="0" err="1">
                <a:latin typeface="Arial" charset="0"/>
              </a:rPr>
              <a:t>praecox</a:t>
            </a:r>
            <a:r>
              <a:rPr lang="cs-CZ" i="1" dirty="0">
                <a:latin typeface="Arial" charset="0"/>
              </a:rPr>
              <a:t> </a:t>
            </a:r>
            <a:r>
              <a:rPr lang="cs-CZ" dirty="0" err="1">
                <a:latin typeface="Arial" charset="0"/>
              </a:rPr>
              <a:t>subsp</a:t>
            </a:r>
            <a:r>
              <a:rPr lang="cs-CZ" dirty="0">
                <a:latin typeface="Arial" charset="0"/>
              </a:rPr>
              <a:t>. </a:t>
            </a:r>
            <a:r>
              <a:rPr lang="cs-CZ" i="1" dirty="0" err="1">
                <a:latin typeface="Arial" charset="0"/>
              </a:rPr>
              <a:t>bohemica</a:t>
            </a:r>
            <a:r>
              <a:rPr lang="cs-CZ" i="1" dirty="0">
                <a:latin typeface="Arial" charset="0"/>
              </a:rPr>
              <a:t>)</a:t>
            </a:r>
            <a:endParaRPr lang="cs-CZ" dirty="0">
              <a:latin typeface="Arial" charset="0"/>
            </a:endParaRPr>
          </a:p>
        </p:txBody>
      </p:sp>
      <p:pic>
        <p:nvPicPr>
          <p:cNvPr id="63492" name="Picture 10" descr="http://www.proteonatura.cz/img/mid/520/hvozdik-pisecny-cesky-10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068960"/>
            <a:ext cx="2736850" cy="210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6" name="Picture 12" descr="File:Kleneč znak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40498" y="3212976"/>
            <a:ext cx="1546225" cy="168116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63494" name="TextovéPole 7"/>
          <p:cNvSpPr txBox="1">
            <a:spLocks noChangeArrowheads="1"/>
          </p:cNvSpPr>
          <p:nvPr/>
        </p:nvSpPr>
        <p:spPr bwMode="auto">
          <a:xfrm>
            <a:off x="4429125" y="4869160"/>
            <a:ext cx="1655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Kleneč</a:t>
            </a:r>
          </a:p>
        </p:txBody>
      </p:sp>
      <p:pic>
        <p:nvPicPr>
          <p:cNvPr id="62478" name="Picture 14" descr="J. Kučer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37263" y="3068960"/>
            <a:ext cx="1927225" cy="256857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63496" name="TextovéPole 8"/>
          <p:cNvSpPr txBox="1">
            <a:spLocks noChangeArrowheads="1"/>
          </p:cNvSpPr>
          <p:nvPr/>
        </p:nvSpPr>
        <p:spPr bwMode="auto">
          <a:xfrm>
            <a:off x="7235825" y="5589240"/>
            <a:ext cx="19446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endemit v ČR</a:t>
            </a:r>
          </a:p>
        </p:txBody>
      </p:sp>
      <p:sp>
        <p:nvSpPr>
          <p:cNvPr id="63497" name="TextovéPole 8"/>
          <p:cNvSpPr txBox="1">
            <a:spLocks noChangeArrowheads="1"/>
          </p:cNvSpPr>
          <p:nvPr/>
        </p:nvSpPr>
        <p:spPr bwMode="auto">
          <a:xfrm>
            <a:off x="2051050" y="476672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vymírání druhů na území ČR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6084888" y="1393031"/>
            <a:ext cx="2879600" cy="954107"/>
          </a:xfrm>
          <a:prstGeom prst="rect">
            <a:avLst/>
          </a:prstGeom>
          <a:solidFill>
            <a:srgbClr val="FFFFBD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eliminace konkurenčních rostlin</a:t>
            </a:r>
          </a:p>
          <a:p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výsev semen</a:t>
            </a:r>
          </a:p>
          <a:p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uchování v </a:t>
            </a:r>
            <a:r>
              <a:rPr lang="cs-CZ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genobance</a:t>
            </a:r>
            <a:endParaRPr lang="cs-CZ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monitoring populace</a:t>
            </a:r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2880320" y="6362164"/>
            <a:ext cx="6228184" cy="492443"/>
          </a:xfrm>
          <a:prstGeom prst="rect">
            <a:avLst/>
          </a:prstGeom>
          <a:solidFill>
            <a:srgbClr val="FFFFBD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u nás ohrožené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druhy, uvedené 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v Červeném seznamu cévnatých rostlin ČR </a:t>
            </a:r>
            <a:endParaRPr lang="cs-CZ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http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://www.biomonitoring.cz/druhy.php?skupinaID=17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251520" y="5373216"/>
            <a:ext cx="64810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defRPr/>
            </a:pPr>
            <a:r>
              <a:rPr lang="cs-CZ" dirty="0" smtClean="0">
                <a:latin typeface="Arial" charset="0"/>
              </a:rPr>
              <a:t>Připravované záchranné programy</a:t>
            </a:r>
          </a:p>
          <a:p>
            <a:pPr fontAlgn="ctr">
              <a:defRPr/>
            </a:pPr>
            <a:r>
              <a:rPr lang="cs-CZ" sz="1600" dirty="0" err="1" smtClean="0">
                <a:latin typeface="Arial" charset="0"/>
              </a:rPr>
              <a:t>hořeček</a:t>
            </a:r>
            <a:r>
              <a:rPr lang="cs-CZ" sz="1600" dirty="0" smtClean="0">
                <a:latin typeface="Arial" charset="0"/>
              </a:rPr>
              <a:t> nahořklý</a:t>
            </a:r>
          </a:p>
          <a:p>
            <a:pPr fontAlgn="ctr">
              <a:defRPr/>
            </a:pPr>
            <a:r>
              <a:rPr lang="cs-CZ" sz="1600" dirty="0" smtClean="0">
                <a:latin typeface="Arial" charset="0"/>
              </a:rPr>
              <a:t>koniklec otevřený</a:t>
            </a:r>
          </a:p>
          <a:p>
            <a:pPr fontAlgn="ctr">
              <a:defRPr/>
            </a:pPr>
            <a:r>
              <a:rPr lang="cs-CZ" sz="1600" dirty="0" smtClean="0">
                <a:latin typeface="Arial" charset="0"/>
              </a:rPr>
              <a:t>snědek pyrenejský</a:t>
            </a:r>
            <a:endParaRPr lang="cs-CZ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5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Výsledek obrázku pro organizace ochrany přírody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94" y="989037"/>
            <a:ext cx="7855446" cy="524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755576" y="404664"/>
            <a:ext cx="5040560" cy="5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lnSpc>
                <a:spcPct val="150000"/>
              </a:lnSpc>
              <a:defRPr/>
            </a:pPr>
            <a:r>
              <a:rPr lang="cs-C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Má </a:t>
            </a:r>
            <a:r>
              <a:rPr lang="cs-CZ" sz="2400" b="1" dirty="0">
                <a:latin typeface="Arial" panose="020B0604020202020204" pitchFamily="34" charset="0"/>
                <a:cs typeface="Arial" panose="020B0604020202020204" pitchFamily="34" charset="0"/>
              </a:rPr>
              <a:t>smysl </a:t>
            </a:r>
            <a:r>
              <a:rPr lang="cs-C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ochrana </a:t>
            </a:r>
            <a:r>
              <a:rPr lang="cs-CZ" sz="2400" b="1" dirty="0">
                <a:latin typeface="Arial" panose="020B0604020202020204" pitchFamily="34" charset="0"/>
                <a:cs typeface="Arial" panose="020B0604020202020204" pitchFamily="34" charset="0"/>
              </a:rPr>
              <a:t>přírody </a:t>
            </a:r>
            <a:r>
              <a:rPr lang="cs-C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cs-CZ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6814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P1010142.JPG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995738" y="4005263"/>
            <a:ext cx="1439862" cy="216058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64515" name="Obrázek 2" descr="P1010136.JPG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4005263"/>
            <a:ext cx="1439862" cy="2160587"/>
          </a:xfrm>
          <a:prstGeom prst="rect">
            <a:avLst/>
          </a:prstGeom>
          <a:noFill/>
          <a:ln w="9525">
            <a:solidFill>
              <a:srgbClr val="A6A6A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516" name="TextovéPole 1"/>
          <p:cNvSpPr txBox="1">
            <a:spLocks noChangeArrowheads="1"/>
          </p:cNvSpPr>
          <p:nvPr/>
        </p:nvSpPr>
        <p:spPr bwMode="auto">
          <a:xfrm>
            <a:off x="2914650" y="2422525"/>
            <a:ext cx="47529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3600" b="1"/>
              <a:t>Biomonitoring</a:t>
            </a:r>
          </a:p>
        </p:txBody>
      </p:sp>
      <p:sp>
        <p:nvSpPr>
          <p:cNvPr id="64517" name="Obdélník 2"/>
          <p:cNvSpPr>
            <a:spLocks noChangeArrowheads="1"/>
          </p:cNvSpPr>
          <p:nvPr/>
        </p:nvSpPr>
        <p:spPr bwMode="auto">
          <a:xfrm>
            <a:off x="5762625" y="333375"/>
            <a:ext cx="30575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http://www.biomonitoring.cz</a:t>
            </a:r>
          </a:p>
        </p:txBody>
      </p:sp>
      <p:sp>
        <p:nvSpPr>
          <p:cNvPr id="6" name="TextovéPole 1"/>
          <p:cNvSpPr txBox="1">
            <a:spLocks noChangeArrowheads="1"/>
          </p:cNvSpPr>
          <p:nvPr/>
        </p:nvSpPr>
        <p:spPr bwMode="auto">
          <a:xfrm>
            <a:off x="1835150" y="2936875"/>
            <a:ext cx="67691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cs-CZ" sz="2000" b="1" cap="all" dirty="0"/>
          </a:p>
          <a:p>
            <a:pPr>
              <a:defRPr/>
            </a:pPr>
            <a:r>
              <a:rPr lang="cs-CZ" sz="2000" dirty="0" smtClean="0"/>
              <a:t>sledování účinků </a:t>
            </a:r>
            <a:r>
              <a:rPr lang="cs-CZ" sz="2000" dirty="0"/>
              <a:t>škodlivin na živé organismy </a:t>
            </a:r>
            <a:endParaRPr lang="cs-CZ" sz="2000" b="1" cap="all" dirty="0"/>
          </a:p>
        </p:txBody>
      </p:sp>
    </p:spTree>
    <p:extLst>
      <p:ext uri="{BB962C8B-B14F-4D97-AF65-F5344CB8AC3E}">
        <p14:creationId xmlns:p14="http://schemas.microsoft.com/office/powerpoint/2010/main" val="199159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TextovéPole 5"/>
          <p:cNvSpPr txBox="1">
            <a:spLocks noChangeArrowheads="1"/>
          </p:cNvSpPr>
          <p:nvPr/>
        </p:nvSpPr>
        <p:spPr bwMode="auto">
          <a:xfrm>
            <a:off x="395536" y="980728"/>
            <a:ext cx="8569077" cy="2831544"/>
          </a:xfrm>
          <a:prstGeom prst="rect">
            <a:avLst/>
          </a:prstGeom>
          <a:solidFill>
            <a:srgbClr val="FFFFE7"/>
          </a:solid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sz="2000" b="1" dirty="0">
                <a:solidFill>
                  <a:srgbClr val="FF0000"/>
                </a:solidFill>
                <a:latin typeface="Arial" charset="0"/>
              </a:rPr>
              <a:t>bioindikáto</a:t>
            </a:r>
            <a:r>
              <a:rPr lang="cs-CZ" sz="2000" dirty="0">
                <a:solidFill>
                  <a:srgbClr val="FF0000"/>
                </a:solidFill>
                <a:latin typeface="Arial" charset="0"/>
              </a:rPr>
              <a:t>r </a:t>
            </a:r>
            <a:r>
              <a:rPr lang="cs-CZ" sz="2000" dirty="0" smtClean="0">
                <a:solidFill>
                  <a:srgbClr val="FF0000"/>
                </a:solidFill>
                <a:latin typeface="Arial" charset="0"/>
              </a:rPr>
              <a:t>- </a:t>
            </a:r>
            <a:r>
              <a:rPr lang="cs-CZ" dirty="0" smtClean="0">
                <a:solidFill>
                  <a:srgbClr val="FF0000"/>
                </a:solidFill>
                <a:latin typeface="Arial" charset="0"/>
              </a:rPr>
              <a:t>reaguje na zátěž cizorodými látkami změnami svých životních pochodů                    snadné vyhodnocení a přesnost signálu  </a:t>
            </a:r>
            <a:endParaRPr lang="cs-CZ" dirty="0">
              <a:solidFill>
                <a:srgbClr val="FF0000"/>
              </a:solidFill>
              <a:latin typeface="Arial" charset="0"/>
            </a:endParaRPr>
          </a:p>
          <a:p>
            <a:pPr>
              <a:defRPr/>
            </a:pPr>
            <a:r>
              <a:rPr lang="cs-CZ" dirty="0">
                <a:latin typeface="Arial" charset="0"/>
              </a:rPr>
              <a:t>organismus podle jehož výskytu na určitém stanovišti se dokládá (indikuje) specifická vlastnost (kvalita) prostředí</a:t>
            </a:r>
          </a:p>
          <a:p>
            <a:pPr>
              <a:defRPr/>
            </a:pPr>
            <a:endParaRPr lang="cs-CZ" b="1" dirty="0">
              <a:latin typeface="Arial" charset="0"/>
            </a:endParaRPr>
          </a:p>
          <a:p>
            <a:pPr>
              <a:defRPr/>
            </a:pPr>
            <a:r>
              <a:rPr lang="cs-CZ" b="1" dirty="0">
                <a:latin typeface="Arial" charset="0"/>
              </a:rPr>
              <a:t>citlivé</a:t>
            </a:r>
            <a:r>
              <a:rPr lang="cs-CZ" dirty="0">
                <a:latin typeface="Arial" charset="0"/>
              </a:rPr>
              <a:t> z prostředí mizí i při nízkém zatížení toxickou </a:t>
            </a:r>
            <a:r>
              <a:rPr lang="cs-CZ" dirty="0" smtClean="0">
                <a:latin typeface="Arial" charset="0"/>
              </a:rPr>
              <a:t>látkou (</a:t>
            </a:r>
            <a:r>
              <a:rPr lang="cs-CZ" sz="1400" dirty="0" smtClean="0">
                <a:latin typeface="Arial" charset="0"/>
              </a:rPr>
              <a:t>epifytické </a:t>
            </a:r>
            <a:r>
              <a:rPr lang="cs-CZ" sz="1400" dirty="0">
                <a:latin typeface="Arial" charset="0"/>
              </a:rPr>
              <a:t>lišejníky a </a:t>
            </a:r>
            <a:r>
              <a:rPr lang="cs-CZ" sz="1400" dirty="0" smtClean="0">
                <a:latin typeface="Arial" charset="0"/>
              </a:rPr>
              <a:t>játrovky)</a:t>
            </a:r>
          </a:p>
          <a:p>
            <a:pPr>
              <a:defRPr/>
            </a:pPr>
            <a:endParaRPr lang="cs-CZ" sz="1400" dirty="0">
              <a:latin typeface="Arial" charset="0"/>
            </a:endParaRPr>
          </a:p>
          <a:p>
            <a:pPr>
              <a:defRPr/>
            </a:pPr>
            <a:r>
              <a:rPr lang="cs-CZ" b="1" dirty="0">
                <a:latin typeface="Arial" charset="0"/>
              </a:rPr>
              <a:t>kumulativní</a:t>
            </a:r>
            <a:r>
              <a:rPr lang="cs-CZ" dirty="0">
                <a:latin typeface="Arial" charset="0"/>
              </a:rPr>
              <a:t> znečišťující látky přijímají z prostředí a hromadí ve svých</a:t>
            </a:r>
          </a:p>
          <a:p>
            <a:pPr>
              <a:defRPr/>
            </a:pPr>
            <a:r>
              <a:rPr lang="cs-CZ" dirty="0">
                <a:latin typeface="Arial" charset="0"/>
              </a:rPr>
              <a:t>              tělech, aniž by došlo k jejich viditelnému poškození a příjem</a:t>
            </a:r>
          </a:p>
          <a:p>
            <a:pPr>
              <a:defRPr/>
            </a:pPr>
            <a:r>
              <a:rPr lang="cs-CZ" dirty="0">
                <a:latin typeface="Arial" charset="0"/>
              </a:rPr>
              <a:t>              souvisí s koncentrací v okolním </a:t>
            </a:r>
            <a:r>
              <a:rPr lang="cs-CZ" dirty="0" smtClean="0">
                <a:latin typeface="Arial" charset="0"/>
              </a:rPr>
              <a:t>prostředí </a:t>
            </a:r>
            <a:r>
              <a:rPr lang="cs-CZ" sz="1400" dirty="0" smtClean="0">
                <a:latin typeface="Arial" charset="0"/>
              </a:rPr>
              <a:t>(řasy, houby, mechy)</a:t>
            </a:r>
            <a:endParaRPr lang="cs-CZ" sz="1400" dirty="0">
              <a:latin typeface="Arial" charset="0"/>
            </a:endParaRPr>
          </a:p>
        </p:txBody>
      </p:sp>
      <p:sp>
        <p:nvSpPr>
          <p:cNvPr id="65539" name="TextovéPole 6"/>
          <p:cNvSpPr txBox="1">
            <a:spLocks noChangeArrowheads="1"/>
          </p:cNvSpPr>
          <p:nvPr/>
        </p:nvSpPr>
        <p:spPr bwMode="auto">
          <a:xfrm>
            <a:off x="108769" y="5384800"/>
            <a:ext cx="248364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indikační skupiny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řasy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 err="1"/>
              <a:t>makrofyta</a:t>
            </a:r>
            <a:endParaRPr lang="cs-CZ" altLang="cs-CZ" sz="1800" dirty="0"/>
          </a:p>
        </p:txBody>
      </p:sp>
      <p:sp>
        <p:nvSpPr>
          <p:cNvPr id="65540" name="TextovéPole 7"/>
          <p:cNvSpPr txBox="1">
            <a:spLocks noChangeArrowheads="1"/>
          </p:cNvSpPr>
          <p:nvPr/>
        </p:nvSpPr>
        <p:spPr bwMode="auto">
          <a:xfrm>
            <a:off x="107504" y="4449763"/>
            <a:ext cx="547260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i="1" dirty="0"/>
              <a:t>TREND dlouhodobé sledování ZMĚN ŽP, měsíce až roky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i="1" dirty="0"/>
              <a:t>AKTUÁLNÍ STAV - monitoring stavu ŽP období dnů až týdnů </a:t>
            </a:r>
            <a:endParaRPr lang="cs-CZ" altLang="cs-CZ" sz="1400" b="1" i="1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i="1" dirty="0" smtClean="0"/>
              <a:t>AKUTNÍ </a:t>
            </a:r>
            <a:r>
              <a:rPr lang="cs-CZ" altLang="cs-CZ" sz="1400" b="1" i="1" dirty="0"/>
              <a:t>STAV - </a:t>
            </a:r>
            <a:r>
              <a:rPr lang="cs-CZ" altLang="cs-CZ" sz="1400" b="1" i="1" dirty="0" smtClean="0"/>
              <a:t>havárie</a:t>
            </a:r>
            <a:endParaRPr lang="cs-CZ" altLang="cs-CZ" sz="1400" dirty="0"/>
          </a:p>
        </p:txBody>
      </p:sp>
      <p:sp>
        <p:nvSpPr>
          <p:cNvPr id="65541" name="TextovéPole 1"/>
          <p:cNvSpPr txBox="1">
            <a:spLocks noChangeArrowheads="1"/>
          </p:cNvSpPr>
          <p:nvPr/>
        </p:nvSpPr>
        <p:spPr bwMode="auto">
          <a:xfrm>
            <a:off x="2555875" y="-27384"/>
            <a:ext cx="47529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3600" b="1" dirty="0"/>
              <a:t>Biomonitoring</a:t>
            </a:r>
          </a:p>
        </p:txBody>
      </p:sp>
      <p:sp>
        <p:nvSpPr>
          <p:cNvPr id="2" name="Šipka doprava 1"/>
          <p:cNvSpPr/>
          <p:nvPr/>
        </p:nvSpPr>
        <p:spPr>
          <a:xfrm>
            <a:off x="1547664" y="1412776"/>
            <a:ext cx="792088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TextovéPole 2"/>
          <p:cNvSpPr txBox="1"/>
          <p:nvPr/>
        </p:nvSpPr>
        <p:spPr>
          <a:xfrm>
            <a:off x="3419872" y="5661248"/>
            <a:ext cx="5544741" cy="646331"/>
          </a:xfrm>
          <a:prstGeom prst="rect">
            <a:avLst/>
          </a:prstGeom>
          <a:solidFill>
            <a:srgbClr val="FFFFBD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borůvka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indikuje kyselé a chudé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stanoviště</a:t>
            </a:r>
          </a:p>
          <a:p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lišejníky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 - znečištění </a:t>
            </a:r>
            <a:r>
              <a:rPr lang="cs-CZ" dirty="0"/>
              <a:t>rozpad chlorofylu a </a:t>
            </a:r>
            <a:r>
              <a:rPr lang="cs-CZ" dirty="0" smtClean="0"/>
              <a:t>inhibice růstu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upload.wikimedia.org/wikipedia/commons/thumb/6/68/Bilberries.jpg/258px-Bilberries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813397"/>
            <a:ext cx="2457450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420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ovéPole 8"/>
          <p:cNvSpPr txBox="1">
            <a:spLocks noChangeArrowheads="1"/>
          </p:cNvSpPr>
          <p:nvPr/>
        </p:nvSpPr>
        <p:spPr bwMode="auto">
          <a:xfrm>
            <a:off x="395536" y="908720"/>
            <a:ext cx="8677027" cy="2862263"/>
          </a:xfrm>
          <a:prstGeom prst="rect">
            <a:avLst/>
          </a:prstGeom>
          <a:solidFill>
            <a:srgbClr val="FFFFE7"/>
          </a:solid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b="1" dirty="0">
                <a:latin typeface="Arial" charset="0"/>
              </a:rPr>
              <a:t>Využití rostlin</a:t>
            </a:r>
          </a:p>
          <a:p>
            <a:pPr>
              <a:defRPr/>
            </a:pPr>
            <a:endParaRPr lang="cs-CZ" b="1" dirty="0">
              <a:latin typeface="Arial" charset="0"/>
            </a:endParaRPr>
          </a:p>
          <a:p>
            <a:pPr>
              <a:defRPr/>
            </a:pPr>
            <a:r>
              <a:rPr lang="pl-PL" b="1" dirty="0">
                <a:latin typeface="Arial" charset="0"/>
              </a:rPr>
              <a:t>morfologické změny na listech a lodyhách </a:t>
            </a:r>
            <a:r>
              <a:rPr lang="pl-PL" dirty="0">
                <a:latin typeface="Arial" charset="0"/>
              </a:rPr>
              <a:t>- nekrózy, odumírání,</a:t>
            </a:r>
          </a:p>
          <a:p>
            <a:pPr>
              <a:defRPr/>
            </a:pPr>
            <a:r>
              <a:rPr lang="pl-PL" dirty="0">
                <a:latin typeface="Arial" charset="0"/>
              </a:rPr>
              <a:t>                                                                           deformace, anomálie    </a:t>
            </a:r>
          </a:p>
          <a:p>
            <a:pPr>
              <a:defRPr/>
            </a:pPr>
            <a:endParaRPr lang="pl-PL" dirty="0">
              <a:latin typeface="Arial" charset="0"/>
            </a:endParaRPr>
          </a:p>
          <a:p>
            <a:pPr>
              <a:defRPr/>
            </a:pPr>
            <a:r>
              <a:rPr lang="cs-CZ" b="1" dirty="0">
                <a:latin typeface="Arial" charset="0"/>
              </a:rPr>
              <a:t>změny ve složení společenstev </a:t>
            </a:r>
            <a:r>
              <a:rPr lang="cs-CZ" dirty="0">
                <a:latin typeface="Arial" charset="0"/>
              </a:rPr>
              <a:t>-</a:t>
            </a:r>
            <a:r>
              <a:rPr lang="cs-CZ" b="1" dirty="0">
                <a:latin typeface="Arial" charset="0"/>
              </a:rPr>
              <a:t> </a:t>
            </a:r>
            <a:r>
              <a:rPr lang="cs-CZ" dirty="0" err="1">
                <a:latin typeface="Arial" charset="0"/>
              </a:rPr>
              <a:t>diverzita</a:t>
            </a:r>
            <a:r>
              <a:rPr lang="cs-CZ" dirty="0">
                <a:latin typeface="Arial" charset="0"/>
              </a:rPr>
              <a:t>, změna druhového složení,</a:t>
            </a:r>
          </a:p>
          <a:p>
            <a:pPr>
              <a:defRPr/>
            </a:pPr>
            <a:r>
              <a:rPr lang="cs-CZ" dirty="0">
                <a:latin typeface="Arial" charset="0"/>
              </a:rPr>
              <a:t>                                                        rezistentní druhy přežívají</a:t>
            </a:r>
          </a:p>
          <a:p>
            <a:pPr>
              <a:defRPr/>
            </a:pPr>
            <a:endParaRPr lang="cs-CZ" dirty="0">
              <a:latin typeface="Arial" charset="0"/>
            </a:endParaRPr>
          </a:p>
          <a:p>
            <a:pPr>
              <a:defRPr/>
            </a:pPr>
            <a:r>
              <a:rPr lang="cs-CZ" b="1" dirty="0">
                <a:latin typeface="Arial" charset="0"/>
              </a:rPr>
              <a:t>změny v krajině </a:t>
            </a:r>
            <a:r>
              <a:rPr lang="cs-CZ" dirty="0">
                <a:latin typeface="Arial" charset="0"/>
              </a:rPr>
              <a:t>- narušení rovnováhy, invazivní druhy</a:t>
            </a:r>
          </a:p>
          <a:p>
            <a:pPr>
              <a:defRPr/>
            </a:pPr>
            <a:r>
              <a:rPr lang="cs-CZ" dirty="0">
                <a:latin typeface="Arial" charset="0"/>
              </a:rPr>
              <a:t>                              ruderální flóra - kopřiva (</a:t>
            </a:r>
            <a:r>
              <a:rPr lang="cs-CZ" i="1" dirty="0" err="1">
                <a:latin typeface="Arial" charset="0"/>
              </a:rPr>
              <a:t>Urtica</a:t>
            </a:r>
            <a:r>
              <a:rPr lang="cs-CZ" i="1" dirty="0">
                <a:latin typeface="Arial" charset="0"/>
              </a:rPr>
              <a:t>), </a:t>
            </a:r>
            <a:r>
              <a:rPr lang="cs-CZ" dirty="0">
                <a:latin typeface="Arial" charset="0"/>
              </a:rPr>
              <a:t>podběl</a:t>
            </a:r>
            <a:r>
              <a:rPr lang="cs-CZ" i="1" dirty="0">
                <a:latin typeface="Arial" charset="0"/>
              </a:rPr>
              <a:t> (</a:t>
            </a:r>
            <a:r>
              <a:rPr lang="cs-CZ" i="1" dirty="0" err="1">
                <a:latin typeface="Arial" charset="0"/>
              </a:rPr>
              <a:t>Tussilago</a:t>
            </a:r>
            <a:r>
              <a:rPr lang="cs-CZ" i="1" dirty="0">
                <a:latin typeface="Arial" charset="0"/>
              </a:rPr>
              <a:t>)</a:t>
            </a:r>
            <a:endParaRPr lang="cs-CZ" dirty="0">
              <a:latin typeface="Arial" charset="0"/>
            </a:endParaRPr>
          </a:p>
        </p:txBody>
      </p:sp>
      <p:sp>
        <p:nvSpPr>
          <p:cNvPr id="66563" name="TextovéPole 9"/>
          <p:cNvSpPr txBox="1">
            <a:spLocks noChangeArrowheads="1"/>
          </p:cNvSpPr>
          <p:nvPr/>
        </p:nvSpPr>
        <p:spPr bwMode="auto">
          <a:xfrm>
            <a:off x="0" y="5373688"/>
            <a:ext cx="88931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 dirty="0"/>
              <a:t>VÚRV Praha-Ruzyně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 dirty="0"/>
              <a:t>- monitoring vlivu imisí na zemědělskou výrobu </a:t>
            </a:r>
            <a:r>
              <a:rPr lang="cs-CZ" altLang="cs-CZ" sz="1800" b="1" dirty="0" smtClean="0"/>
              <a:t>(hlavně </a:t>
            </a:r>
            <a:r>
              <a:rPr lang="cs-CZ" altLang="cs-CZ" sz="1800" b="1" dirty="0"/>
              <a:t>kovy)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dirty="0"/>
              <a:t>- hl. monitoring kovů v zemědělských i planě rostoucích rostlinách (aktivní i pasivní)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dirty="0"/>
              <a:t>- např. jílek, smetánka, borovice</a:t>
            </a:r>
          </a:p>
        </p:txBody>
      </p:sp>
      <p:sp>
        <p:nvSpPr>
          <p:cNvPr id="66564" name="Obdélník 4"/>
          <p:cNvSpPr>
            <a:spLocks noChangeArrowheads="1"/>
          </p:cNvSpPr>
          <p:nvPr/>
        </p:nvSpPr>
        <p:spPr bwMode="auto">
          <a:xfrm>
            <a:off x="1692275" y="4354513"/>
            <a:ext cx="30559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http://www.biomonitoring.cz/</a:t>
            </a:r>
          </a:p>
        </p:txBody>
      </p:sp>
      <p:sp>
        <p:nvSpPr>
          <p:cNvPr id="66565" name="TextovéPole 1"/>
          <p:cNvSpPr txBox="1">
            <a:spLocks noChangeArrowheads="1"/>
          </p:cNvSpPr>
          <p:nvPr/>
        </p:nvSpPr>
        <p:spPr bwMode="auto">
          <a:xfrm>
            <a:off x="2555875" y="-27384"/>
            <a:ext cx="47529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3600" b="1" dirty="0"/>
              <a:t>Biomonitoring</a:t>
            </a:r>
          </a:p>
        </p:txBody>
      </p:sp>
      <p:pic>
        <p:nvPicPr>
          <p:cNvPr id="65543" name="Picture 7" descr="http://www.avicenna.cz/media/4/20040916-Tussilago-farfara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00" y="4005263"/>
            <a:ext cx="1714500" cy="166687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6427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ovéPole 1"/>
          <p:cNvSpPr txBox="1">
            <a:spLocks noChangeArrowheads="1"/>
          </p:cNvSpPr>
          <p:nvPr/>
        </p:nvSpPr>
        <p:spPr bwMode="auto">
          <a:xfrm>
            <a:off x="467544" y="548680"/>
            <a:ext cx="7631881" cy="1016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sz="2000" b="1" cap="all" dirty="0" err="1"/>
              <a:t>rosivky</a:t>
            </a:r>
            <a:endParaRPr lang="cs-CZ" sz="2000" b="1" cap="all" dirty="0"/>
          </a:p>
          <a:p>
            <a:pPr>
              <a:defRPr/>
            </a:pPr>
            <a:r>
              <a:rPr lang="cs-CZ" sz="2000" dirty="0"/>
              <a:t> jsou mikroskopické jednobuněčné hnědé řasy</a:t>
            </a:r>
          </a:p>
          <a:p>
            <a:pPr>
              <a:defRPr/>
            </a:pPr>
            <a:r>
              <a:rPr lang="cs-CZ" sz="2000" dirty="0"/>
              <a:t> jedny z nejrozšířenějších organismů na naší planetě</a:t>
            </a:r>
            <a:endParaRPr lang="cs-CZ" sz="2000" cap="all" dirty="0"/>
          </a:p>
        </p:txBody>
      </p:sp>
      <p:sp>
        <p:nvSpPr>
          <p:cNvPr id="67587" name="TextovéPole 3"/>
          <p:cNvSpPr txBox="1">
            <a:spLocks noChangeArrowheads="1"/>
          </p:cNvSpPr>
          <p:nvPr/>
        </p:nvSpPr>
        <p:spPr bwMode="auto">
          <a:xfrm>
            <a:off x="107504" y="2852936"/>
            <a:ext cx="871296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 smtClean="0"/>
              <a:t>bioindikátory </a:t>
            </a:r>
            <a:r>
              <a:rPr lang="cs-CZ" altLang="cs-CZ" sz="1800" dirty="0"/>
              <a:t>extrémních podmínek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archeologie - vysvětlení některých historických souvislostí, </a:t>
            </a:r>
            <a:r>
              <a:rPr lang="cs-CZ" altLang="cs-CZ" sz="1800" dirty="0" smtClean="0"/>
              <a:t>při </a:t>
            </a:r>
            <a:r>
              <a:rPr lang="cs-CZ" altLang="cs-CZ" sz="1800" dirty="0"/>
              <a:t>analýzách keramiky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průzkum ropy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forenzní vědy</a:t>
            </a:r>
          </a:p>
        </p:txBody>
      </p:sp>
      <p:sp>
        <p:nvSpPr>
          <p:cNvPr id="67588" name="TextovéPole 4"/>
          <p:cNvSpPr txBox="1">
            <a:spLocks noChangeArrowheads="1"/>
          </p:cNvSpPr>
          <p:nvPr/>
        </p:nvSpPr>
        <p:spPr bwMode="auto">
          <a:xfrm>
            <a:off x="1835150" y="1772816"/>
            <a:ext cx="6264275" cy="923925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85000"/>
              </a:schemeClr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druhy mají </a:t>
            </a:r>
            <a:r>
              <a:rPr lang="cs-CZ" altLang="cs-CZ" sz="1800" b="1" dirty="0"/>
              <a:t>specifické nároky </a:t>
            </a:r>
            <a:r>
              <a:rPr lang="cs-CZ" altLang="cs-CZ" sz="1800" dirty="0"/>
              <a:t>na chemické složení </a:t>
            </a:r>
            <a:r>
              <a:rPr lang="cs-CZ" altLang="cs-CZ" sz="1800" dirty="0" smtClean="0"/>
              <a:t>vody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 smtClean="0"/>
              <a:t>(</a:t>
            </a:r>
            <a:r>
              <a:rPr lang="cs-CZ" altLang="cs-CZ" sz="1800" dirty="0"/>
              <a:t>obsah kyslíku, </a:t>
            </a:r>
            <a:r>
              <a:rPr lang="es-ES" altLang="cs-CZ" sz="1800" dirty="0"/>
              <a:t>živin, pH atd.), ve které se </a:t>
            </a:r>
            <a:r>
              <a:rPr lang="es-ES" altLang="cs-CZ" sz="1800" dirty="0" smtClean="0"/>
              <a:t>vyskytují</a:t>
            </a:r>
            <a:endParaRPr lang="cs-CZ" altLang="cs-CZ" sz="18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 </a:t>
            </a:r>
            <a:r>
              <a:rPr lang="cs-CZ" altLang="cs-CZ" sz="1800" dirty="0" smtClean="0"/>
              <a:t>            využívají se </a:t>
            </a:r>
            <a:r>
              <a:rPr lang="cs-CZ" altLang="cs-CZ" sz="1800" dirty="0"/>
              <a:t>jako bioindikátory </a:t>
            </a:r>
            <a:r>
              <a:rPr lang="cs-CZ" altLang="cs-CZ" sz="1800" dirty="0" smtClean="0"/>
              <a:t> </a:t>
            </a:r>
            <a:r>
              <a:rPr lang="cs-CZ" altLang="cs-CZ" sz="1800" b="1" dirty="0" smtClean="0"/>
              <a:t>pro </a:t>
            </a:r>
            <a:r>
              <a:rPr lang="nn-NO" altLang="cs-CZ" sz="1800" b="1" dirty="0" smtClean="0"/>
              <a:t>kvalit</a:t>
            </a:r>
            <a:r>
              <a:rPr lang="cs-CZ" altLang="cs-CZ" sz="1800" b="1" dirty="0" smtClean="0"/>
              <a:t>u</a:t>
            </a:r>
            <a:r>
              <a:rPr lang="nn-NO" altLang="cs-CZ" sz="1800" b="1" dirty="0" smtClean="0"/>
              <a:t> </a:t>
            </a:r>
            <a:r>
              <a:rPr lang="nn-NO" altLang="cs-CZ" sz="1800" b="1" dirty="0"/>
              <a:t>vody </a:t>
            </a:r>
            <a:endParaRPr lang="cs-CZ" altLang="cs-CZ" sz="1800" b="1" dirty="0"/>
          </a:p>
        </p:txBody>
      </p:sp>
      <p:pic>
        <p:nvPicPr>
          <p:cNvPr id="5" name="Obrázek 4" descr="Navicula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2317" y="3717032"/>
            <a:ext cx="3962197" cy="296793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67590" name="TextovéPole 4"/>
          <p:cNvSpPr txBox="1">
            <a:spLocks noChangeArrowheads="1"/>
          </p:cNvSpPr>
          <p:nvPr/>
        </p:nvSpPr>
        <p:spPr bwMode="auto">
          <a:xfrm>
            <a:off x="1979613" y="5868988"/>
            <a:ext cx="27368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i="1" dirty="0" err="1"/>
              <a:t>Navicula</a:t>
            </a:r>
            <a:r>
              <a:rPr lang="cs-CZ" altLang="cs-CZ" sz="1800" i="1" dirty="0"/>
              <a:t>, </a:t>
            </a:r>
            <a:r>
              <a:rPr lang="cs-CZ" altLang="cs-CZ" sz="1800" i="1" dirty="0" err="1"/>
              <a:t>člunovka</a:t>
            </a:r>
            <a:r>
              <a:rPr lang="cs-CZ" altLang="cs-CZ" sz="1800" i="1" dirty="0"/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i="1" dirty="0"/>
              <a:t> asi 10000 druhů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foto  Petr Hašler</a:t>
            </a:r>
          </a:p>
        </p:txBody>
      </p:sp>
      <p:sp>
        <p:nvSpPr>
          <p:cNvPr id="67591" name="TextovéPole 1"/>
          <p:cNvSpPr txBox="1">
            <a:spLocks noChangeArrowheads="1"/>
          </p:cNvSpPr>
          <p:nvPr/>
        </p:nvSpPr>
        <p:spPr bwMode="auto">
          <a:xfrm>
            <a:off x="2555875" y="-27384"/>
            <a:ext cx="47529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3600" b="1" dirty="0"/>
              <a:t>Biomonitoring</a:t>
            </a:r>
          </a:p>
        </p:txBody>
      </p:sp>
      <p:sp>
        <p:nvSpPr>
          <p:cNvPr id="2" name="Šipka doprava 1"/>
          <p:cNvSpPr/>
          <p:nvPr/>
        </p:nvSpPr>
        <p:spPr>
          <a:xfrm>
            <a:off x="1907704" y="2492896"/>
            <a:ext cx="792187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937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ovéPole 1"/>
          <p:cNvSpPr txBox="1">
            <a:spLocks noChangeArrowheads="1"/>
          </p:cNvSpPr>
          <p:nvPr/>
        </p:nvSpPr>
        <p:spPr bwMode="auto">
          <a:xfrm>
            <a:off x="155574" y="1528763"/>
            <a:ext cx="8880922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42950" indent="-742950">
              <a:defRPr/>
            </a:pPr>
            <a:r>
              <a:rPr lang="cs-CZ" sz="3200" b="1" dirty="0" smtClean="0"/>
              <a:t>Jak vnímáte své životní prostředí?          </a:t>
            </a:r>
            <a:r>
              <a:rPr lang="cs-CZ" sz="1400" dirty="0" smtClean="0"/>
              <a:t>jsem x nejsem spokojen</a:t>
            </a:r>
          </a:p>
          <a:p>
            <a:pPr marL="742950" indent="-742950">
              <a:defRPr/>
            </a:pPr>
            <a:endParaRPr lang="cs-CZ" sz="3200" b="1" dirty="0" smtClean="0"/>
          </a:p>
          <a:p>
            <a:pPr marL="742950" indent="-742950">
              <a:defRPr/>
            </a:pPr>
            <a:r>
              <a:rPr lang="cs-CZ" sz="3200" b="1" dirty="0" smtClean="0"/>
              <a:t>Revitalizace krajiny.</a:t>
            </a:r>
          </a:p>
          <a:p>
            <a:pPr marL="742950" indent="-742950">
              <a:defRPr/>
            </a:pPr>
            <a:endParaRPr lang="cs-CZ" sz="3200" b="1" dirty="0" smtClean="0"/>
          </a:p>
          <a:p>
            <a:pPr marL="742950" indent="-742950">
              <a:defRPr/>
            </a:pPr>
            <a:r>
              <a:rPr lang="cs-CZ" sz="3200" b="1" dirty="0" smtClean="0"/>
              <a:t>Národní parky </a:t>
            </a:r>
            <a:r>
              <a:rPr lang="cs-CZ" sz="3600" b="1" dirty="0" smtClean="0"/>
              <a:t> </a:t>
            </a:r>
            <a:endParaRPr lang="cs-CZ" sz="1600" b="1" dirty="0" smtClean="0"/>
          </a:p>
          <a:p>
            <a:pPr marL="742950" indent="-742950">
              <a:defRPr/>
            </a:pPr>
            <a:r>
              <a:rPr lang="cs-CZ" sz="1600" b="1" dirty="0"/>
              <a:t> </a:t>
            </a:r>
            <a:r>
              <a:rPr lang="cs-CZ" sz="1600" b="1" dirty="0" smtClean="0"/>
              <a:t>                                                                  </a:t>
            </a:r>
            <a:r>
              <a:rPr lang="cs-CZ" sz="1600" dirty="0" smtClean="0"/>
              <a:t>Můžeme </a:t>
            </a:r>
            <a:r>
              <a:rPr lang="cs-CZ" sz="1600" dirty="0"/>
              <a:t>očekávat </a:t>
            </a:r>
            <a:r>
              <a:rPr lang="cs-CZ" sz="1600" dirty="0" smtClean="0"/>
              <a:t>pokus </a:t>
            </a:r>
            <a:r>
              <a:rPr lang="cs-CZ" sz="1600" dirty="0"/>
              <a:t>senátorů napojených na </a:t>
            </a:r>
            <a:r>
              <a:rPr lang="cs-CZ" sz="1600" dirty="0" smtClean="0"/>
              <a:t>developery</a:t>
            </a:r>
          </a:p>
          <a:p>
            <a:pPr marL="742950" indent="-742950">
              <a:defRPr/>
            </a:pPr>
            <a:r>
              <a:rPr lang="cs-CZ" sz="1600" dirty="0"/>
              <a:t> </a:t>
            </a:r>
            <a:r>
              <a:rPr lang="cs-CZ" sz="1600" dirty="0" smtClean="0"/>
              <a:t>                                                                  </a:t>
            </a:r>
            <a:r>
              <a:rPr lang="cs-CZ" sz="1600" dirty="0"/>
              <a:t>a pozemkové spekulanty na Šumavě o destrukci národních </a:t>
            </a:r>
            <a:r>
              <a:rPr lang="cs-CZ" sz="1600" dirty="0" smtClean="0"/>
              <a:t>parků?</a:t>
            </a:r>
          </a:p>
          <a:p>
            <a:pPr marL="742950" indent="-742950">
              <a:defRPr/>
            </a:pPr>
            <a:endParaRPr lang="cs-CZ" sz="1600" b="1" dirty="0" smtClean="0"/>
          </a:p>
          <a:p>
            <a:pPr marL="742950" indent="-742950">
              <a:lnSpc>
                <a:spcPct val="150000"/>
              </a:lnSpc>
              <a:defRPr/>
            </a:pPr>
            <a:r>
              <a:rPr lang="cs-CZ" sz="3200" b="1" dirty="0" smtClean="0"/>
              <a:t>Třídění odpadů - má smysl?</a:t>
            </a:r>
            <a:endParaRPr lang="cs-CZ" sz="3600" b="1" dirty="0"/>
          </a:p>
        </p:txBody>
      </p:sp>
      <p:sp>
        <p:nvSpPr>
          <p:cNvPr id="68611" name="AutoShape 2" descr="https://docs.google.com/?pid=explorer&amp;srcid=0B1QwvH7P6kC9RlI1NVNuNnloUEU&amp;docid=0d3e11eee94d4fc5e5da84eb492f269c%7C5ad5b771e4435998fe1bb6508b181cff&amp;a=bi&amp;pagenumber=9&amp;w=80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68612" name="AutoShape 4" descr="https://docs.google.com/?pid=explorer&amp;srcid=0B1QwvH7P6kC9RlI1NVNuNnloUEU&amp;docid=0d3e11eee94d4fc5e5da84eb492f269c%7C5ad5b771e4435998fe1bb6508b181cff&amp;a=bi&amp;pagenumber=9&amp;w=80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68613" name="TextovéPole 7"/>
          <p:cNvSpPr txBox="1">
            <a:spLocks noChangeArrowheads="1"/>
          </p:cNvSpPr>
          <p:nvPr/>
        </p:nvSpPr>
        <p:spPr bwMode="auto">
          <a:xfrm>
            <a:off x="1692275" y="476250"/>
            <a:ext cx="57594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/>
              <a:t>Seminář - témata k diskuzi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323528" y="4077072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mtClean="0"/>
              <a:t>hrozí jejich konec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9270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2124075" y="549275"/>
            <a:ext cx="6473825" cy="59547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b="1" dirty="0">
                <a:latin typeface="Arial" charset="0"/>
              </a:rPr>
              <a:t>rychle se rozkládající na povrchu půdy, nikoliv skládka</a:t>
            </a:r>
          </a:p>
          <a:p>
            <a:pPr>
              <a:defRPr/>
            </a:pPr>
            <a:endParaRPr lang="cs-CZ" b="1" dirty="0">
              <a:latin typeface="Arial" charset="0"/>
            </a:endParaRPr>
          </a:p>
          <a:p>
            <a:pPr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ohryzek jablka                          týden až 20 dní</a:t>
            </a:r>
          </a:p>
          <a:p>
            <a:pPr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slupka od banánu                    3 - 6 měsíců</a:t>
            </a:r>
          </a:p>
          <a:p>
            <a:pPr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pomerančová kůra                   6 měsíců až 1,5 roku </a:t>
            </a:r>
          </a:p>
          <a:p>
            <a:pPr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vlněná ponožka                        1 - 2 roky </a:t>
            </a:r>
          </a:p>
          <a:p>
            <a:pPr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papírový kapesník                    2 - 5 měsíců </a:t>
            </a:r>
          </a:p>
          <a:p>
            <a:pPr>
              <a:spcBef>
                <a:spcPts val="600"/>
              </a:spcBef>
              <a:defRPr/>
            </a:pPr>
            <a:endParaRPr lang="cs-CZ" b="1" dirty="0">
              <a:latin typeface="Arial" charset="0"/>
            </a:endParaRPr>
          </a:p>
          <a:p>
            <a:pPr>
              <a:spcBef>
                <a:spcPts val="600"/>
              </a:spcBef>
              <a:defRPr/>
            </a:pPr>
            <a:r>
              <a:rPr lang="cs-CZ" b="1" dirty="0">
                <a:latin typeface="Arial" charset="0"/>
              </a:rPr>
              <a:t>dlouho se rozkládající</a:t>
            </a:r>
          </a:p>
          <a:p>
            <a:pPr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igelitová taška                          20 - 30 let</a:t>
            </a:r>
          </a:p>
          <a:p>
            <a:pPr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nedopalek cigarety s filtrem     10 - 20 let</a:t>
            </a:r>
          </a:p>
          <a:p>
            <a:pPr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plechovka                                 5 - 15 let </a:t>
            </a:r>
          </a:p>
          <a:p>
            <a:pPr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krabička od pití                         6 - 10 let</a:t>
            </a:r>
          </a:p>
          <a:p>
            <a:pPr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plastový kelímek, PET láhev    50 - 80 - 100 let</a:t>
            </a:r>
          </a:p>
          <a:p>
            <a:pPr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jednorázové pleny                    cca 250 </a:t>
            </a:r>
            <a:r>
              <a:rPr lang="cs-CZ" dirty="0" smtClean="0">
                <a:latin typeface="Arial" charset="0"/>
              </a:rPr>
              <a:t>let (odhad)</a:t>
            </a:r>
            <a:endParaRPr lang="cs-CZ" dirty="0">
              <a:latin typeface="Arial" charset="0"/>
            </a:endParaRPr>
          </a:p>
          <a:p>
            <a:pPr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sklo - nikdy, odhad asi              3 000 </a:t>
            </a:r>
            <a:r>
              <a:rPr lang="cs-CZ" dirty="0" smtClean="0">
                <a:latin typeface="Arial" charset="0"/>
              </a:rPr>
              <a:t>let (odhad)</a:t>
            </a:r>
            <a:endParaRPr lang="cs-CZ" dirty="0">
              <a:latin typeface="Arial" charset="0"/>
            </a:endParaRPr>
          </a:p>
          <a:p>
            <a:pPr>
              <a:spcBef>
                <a:spcPts val="600"/>
              </a:spcBef>
              <a:defRPr/>
            </a:pPr>
            <a:r>
              <a:rPr lang="cs-CZ" dirty="0">
                <a:latin typeface="Arial" charset="0"/>
              </a:rPr>
              <a:t>kus polystyrenu                        nikdy 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6443663" y="3644900"/>
            <a:ext cx="2318263" cy="276999"/>
          </a:xfrm>
          <a:prstGeom prst="rect">
            <a:avLst/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z degradabilního plastu 1 rok</a:t>
            </a:r>
          </a:p>
        </p:txBody>
      </p:sp>
      <p:pic>
        <p:nvPicPr>
          <p:cNvPr id="2050" name="Picture 2" descr="http://www.veronikarichterova.com/wp-content/uploads/2013/12/panel_15_cz_top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986883"/>
            <a:ext cx="1728192" cy="58391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808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ovéPole 1"/>
          <p:cNvSpPr txBox="1">
            <a:spLocks noChangeArrowheads="1"/>
          </p:cNvSpPr>
          <p:nvPr/>
        </p:nvSpPr>
        <p:spPr bwMode="auto">
          <a:xfrm>
            <a:off x="1476375" y="-27384"/>
            <a:ext cx="7343775" cy="82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cs-CZ" altLang="cs-CZ" sz="3600" b="1" dirty="0"/>
              <a:t>Ekologické  zemědělství</a:t>
            </a:r>
          </a:p>
        </p:txBody>
      </p:sp>
      <p:sp>
        <p:nvSpPr>
          <p:cNvPr id="69635" name="TextovéPole 2"/>
          <p:cNvSpPr txBox="1">
            <a:spLocks noChangeArrowheads="1"/>
          </p:cNvSpPr>
          <p:nvPr/>
        </p:nvSpPr>
        <p:spPr bwMode="auto">
          <a:xfrm>
            <a:off x="2124075" y="2565400"/>
            <a:ext cx="669607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vychází z tradičního způsobu zemědělství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podporuje biodiverzitu a s ní také stabilitu ekosystémů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pěstování plodin i odrůd, vhodných pro místní podmínky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zachování osídlení venkova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samozásobení potravinami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pracovní příležitosti - podpora místní ekonomiky</a:t>
            </a:r>
          </a:p>
        </p:txBody>
      </p:sp>
      <p:sp>
        <p:nvSpPr>
          <p:cNvPr id="69636" name="AutoShape 2" descr="https://docs.google.com/?pid=explorer&amp;srcid=0B1QwvH7P6kC9RlI1NVNuNnloUEU&amp;docid=0d3e11eee94d4fc5e5da84eb492f269c%7C5ad5b771e4435998fe1bb6508b181cff&amp;a=bi&amp;pagenumber=9&amp;w=80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69637" name="AutoShape 4" descr="https://docs.google.com/?pid=explorer&amp;srcid=0B1QwvH7P6kC9RlI1NVNuNnloUEU&amp;docid=0d3e11eee94d4fc5e5da84eb492f269c%7C5ad5b771e4435998fe1bb6508b181cff&amp;a=bi&amp;pagenumber=9&amp;w=80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pic>
        <p:nvPicPr>
          <p:cNvPr id="86022" name="Picture 6" descr="http://www.enviport.cz/_app/Repository/yy2009/mm10/dd27/153099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725" y="4581525"/>
            <a:ext cx="3311525" cy="185737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77831" name="Picture 8" descr="http://www.ekobydleni.eu/obrazky/biopotraviny.gif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42988" y="4581525"/>
            <a:ext cx="4176712" cy="197485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  <p:sp>
        <p:nvSpPr>
          <p:cNvPr id="69640" name="TextovéPole 7"/>
          <p:cNvSpPr txBox="1">
            <a:spLocks noChangeArrowheads="1"/>
          </p:cNvSpPr>
          <p:nvPr/>
        </p:nvSpPr>
        <p:spPr bwMode="auto">
          <a:xfrm>
            <a:off x="2268538" y="1052513"/>
            <a:ext cx="6480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po intenzifikaci zemědělství - mechanizace a chemizace</a:t>
            </a:r>
          </a:p>
        </p:txBody>
      </p:sp>
      <p:cxnSp>
        <p:nvCxnSpPr>
          <p:cNvPr id="10" name="Přímá spojovací šipka 9"/>
          <p:cNvCxnSpPr/>
          <p:nvPr/>
        </p:nvCxnSpPr>
        <p:spPr>
          <a:xfrm>
            <a:off x="4643438" y="1484313"/>
            <a:ext cx="0" cy="431800"/>
          </a:xfrm>
          <a:prstGeom prst="straightConnector1">
            <a:avLst/>
          </a:prstGeom>
          <a:ln w="28575">
            <a:solidFill>
              <a:srgbClr val="008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642" name="TextovéPole 10"/>
          <p:cNvSpPr txBox="1">
            <a:spLocks noChangeArrowheads="1"/>
          </p:cNvSpPr>
          <p:nvPr/>
        </p:nvSpPr>
        <p:spPr bwMode="auto">
          <a:xfrm>
            <a:off x="3059113" y="1916113"/>
            <a:ext cx="5041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návrat k tradičním zemědělským postupům</a:t>
            </a:r>
          </a:p>
        </p:txBody>
      </p:sp>
    </p:spTree>
    <p:extLst>
      <p:ext uri="{BB962C8B-B14F-4D97-AF65-F5344CB8AC3E}">
        <p14:creationId xmlns:p14="http://schemas.microsoft.com/office/powerpoint/2010/main" val="48553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ovéPole 1"/>
          <p:cNvSpPr txBox="1">
            <a:spLocks noChangeArrowheads="1"/>
          </p:cNvSpPr>
          <p:nvPr/>
        </p:nvSpPr>
        <p:spPr bwMode="auto">
          <a:xfrm>
            <a:off x="539552" y="722313"/>
            <a:ext cx="8209161" cy="2862322"/>
          </a:xfrm>
          <a:prstGeom prst="rect">
            <a:avLst/>
          </a:prstGeom>
          <a:solidFill>
            <a:srgbClr val="FFFFCC"/>
          </a:solid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endParaRPr lang="cs-CZ" dirty="0">
              <a:latin typeface="Arial" charset="0"/>
            </a:endParaRPr>
          </a:p>
          <a:p>
            <a:pPr>
              <a:defRPr/>
            </a:pPr>
            <a:r>
              <a:rPr lang="cs-CZ" dirty="0">
                <a:latin typeface="Arial" charset="0"/>
              </a:rPr>
              <a:t>(Zákon 242/2000 Sb.) </a:t>
            </a:r>
          </a:p>
          <a:p>
            <a:pPr>
              <a:defRPr/>
            </a:pPr>
            <a:r>
              <a:rPr lang="cs-CZ" dirty="0">
                <a:latin typeface="Arial" charset="0"/>
              </a:rPr>
              <a:t>Ekologickým zemědělstvím se rozumí -</a:t>
            </a:r>
          </a:p>
          <a:p>
            <a:pPr>
              <a:defRPr/>
            </a:pPr>
            <a:endParaRPr lang="cs-CZ" dirty="0">
              <a:latin typeface="Arial" charset="0"/>
            </a:endParaRPr>
          </a:p>
          <a:p>
            <a:pPr>
              <a:defRPr/>
            </a:pPr>
            <a:r>
              <a:rPr lang="cs-CZ" b="1" dirty="0">
                <a:latin typeface="Arial" charset="0"/>
              </a:rPr>
              <a:t>druh zemědělského hospodaření, který dbá na životní prostředí a jeho jednotlivé složky </a:t>
            </a:r>
            <a:r>
              <a:rPr lang="cs-CZ" dirty="0">
                <a:latin typeface="Arial" charset="0"/>
              </a:rPr>
              <a:t>stanovením </a:t>
            </a:r>
            <a:r>
              <a:rPr lang="cs-CZ" b="1" dirty="0">
                <a:latin typeface="Arial" charset="0"/>
              </a:rPr>
              <a:t>omezení či zákazů používání látek a postupů, které </a:t>
            </a:r>
            <a:r>
              <a:rPr lang="cs-CZ" dirty="0">
                <a:latin typeface="Arial" charset="0"/>
              </a:rPr>
              <a:t>zatěžují, znečišťují nebo zamořují životní prostředí nebo zvyšují rizika kontaminace potravního řetězce, a který zvýšeně </a:t>
            </a:r>
            <a:r>
              <a:rPr lang="cs-CZ" b="1" dirty="0">
                <a:latin typeface="Arial" charset="0"/>
              </a:rPr>
              <a:t>dbá na vnější životní projevy a chování a na pohodu chovaných hospodářských zvířat </a:t>
            </a:r>
            <a:r>
              <a:rPr lang="cs-CZ" dirty="0">
                <a:latin typeface="Arial" charset="0"/>
              </a:rPr>
              <a:t>v souladu s požadavky zvláštního právního předpisu.</a:t>
            </a:r>
          </a:p>
        </p:txBody>
      </p:sp>
      <p:sp>
        <p:nvSpPr>
          <p:cNvPr id="70659" name="TextovéPole 3"/>
          <p:cNvSpPr txBox="1">
            <a:spLocks noChangeArrowheads="1"/>
          </p:cNvSpPr>
          <p:nvPr/>
        </p:nvSpPr>
        <p:spPr bwMode="auto">
          <a:xfrm>
            <a:off x="179512" y="4221163"/>
            <a:ext cx="896448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 dirty="0"/>
              <a:t>Principy ekologického zemědělství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• princip zdraví </a:t>
            </a:r>
            <a:r>
              <a:rPr lang="cs-CZ" altLang="cs-CZ" sz="1600" dirty="0"/>
              <a:t>(půdy, rostlin, zvířat, lidí a Země</a:t>
            </a:r>
            <a:r>
              <a:rPr lang="cs-CZ" altLang="cs-CZ" sz="1600" dirty="0" smtClean="0"/>
              <a:t>)</a:t>
            </a:r>
            <a:endParaRPr lang="cs-CZ" altLang="cs-CZ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• princip ekologie </a:t>
            </a:r>
            <a:r>
              <a:rPr lang="cs-CZ" altLang="cs-CZ" sz="1600" dirty="0"/>
              <a:t>(ekologické principy jsou základem a vzorem a </a:t>
            </a:r>
            <a:r>
              <a:rPr lang="cs-CZ" altLang="cs-CZ" sz="1600" dirty="0" smtClean="0"/>
              <a:t>musí být </a:t>
            </a:r>
            <a:r>
              <a:rPr lang="cs-CZ" altLang="cs-CZ" sz="1600" dirty="0"/>
              <a:t>zachovány</a:t>
            </a:r>
            <a:r>
              <a:rPr lang="cs-CZ" altLang="cs-CZ" sz="1600" dirty="0" smtClean="0"/>
              <a:t>)</a:t>
            </a:r>
            <a:endParaRPr lang="cs-CZ" altLang="cs-CZ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• princip spravedlnosti </a:t>
            </a:r>
            <a:r>
              <a:rPr lang="pt-BR" altLang="cs-CZ" sz="1600" dirty="0"/>
              <a:t>(vůči životnímu prostředí a lidem),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• princip pozornosti/péče </a:t>
            </a:r>
            <a:r>
              <a:rPr lang="cs-CZ" altLang="cs-CZ" sz="1600" dirty="0"/>
              <a:t>(o zdraví a blahobyt současných i </a:t>
            </a:r>
            <a:r>
              <a:rPr lang="cs-CZ" altLang="cs-CZ" sz="1600" dirty="0" smtClean="0"/>
              <a:t>budoucích generací </a:t>
            </a:r>
            <a:r>
              <a:rPr lang="cs-CZ" altLang="cs-CZ" sz="1600" dirty="0"/>
              <a:t>a </a:t>
            </a:r>
            <a:r>
              <a:rPr lang="cs-CZ" altLang="cs-CZ" sz="1600" dirty="0" smtClean="0"/>
              <a:t>ŽP)</a:t>
            </a:r>
            <a:endParaRPr lang="cs-CZ" altLang="cs-CZ" sz="1600" dirty="0"/>
          </a:p>
        </p:txBody>
      </p:sp>
      <p:sp>
        <p:nvSpPr>
          <p:cNvPr id="4" name="TextovéPole 1"/>
          <p:cNvSpPr txBox="1">
            <a:spLocks noChangeArrowheads="1"/>
          </p:cNvSpPr>
          <p:nvPr/>
        </p:nvSpPr>
        <p:spPr bwMode="auto">
          <a:xfrm>
            <a:off x="1476375" y="-27384"/>
            <a:ext cx="7343775" cy="82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cs-CZ" altLang="cs-CZ" sz="3600" b="1" dirty="0"/>
              <a:t>Ekologické  zemědělství</a:t>
            </a:r>
          </a:p>
        </p:txBody>
      </p:sp>
    </p:spTree>
    <p:extLst>
      <p:ext uri="{BB962C8B-B14F-4D97-AF65-F5344CB8AC3E}">
        <p14:creationId xmlns:p14="http://schemas.microsoft.com/office/powerpoint/2010/main" val="158471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ovéPole 1"/>
          <p:cNvSpPr txBox="1">
            <a:spLocks noChangeArrowheads="1"/>
          </p:cNvSpPr>
          <p:nvPr/>
        </p:nvSpPr>
        <p:spPr bwMode="auto">
          <a:xfrm>
            <a:off x="1476375" y="-27384"/>
            <a:ext cx="7343775" cy="82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cs-CZ" altLang="cs-CZ" sz="3600" b="1" dirty="0"/>
              <a:t>Ekologické  zemědělství</a:t>
            </a:r>
          </a:p>
        </p:txBody>
      </p:sp>
      <p:sp>
        <p:nvSpPr>
          <p:cNvPr id="71683" name="AutoShape 2" descr="https://docs.google.com/?pid=explorer&amp;srcid=0B1QwvH7P6kC9RlI1NVNuNnloUEU&amp;docid=0d3e11eee94d4fc5e5da84eb492f269c%7C5ad5b771e4435998fe1bb6508b181cff&amp;a=bi&amp;pagenumber=9&amp;w=80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71684" name="AutoShape 4" descr="https://docs.google.com/?pid=explorer&amp;srcid=0B1QwvH7P6kC9RlI1NVNuNnloUEU&amp;docid=0d3e11eee94d4fc5e5da84eb492f269c%7C5ad5b771e4435998fe1bb6508b181cff&amp;a=bi&amp;pagenumber=9&amp;w=80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pic>
        <p:nvPicPr>
          <p:cNvPr id="86022" name="Picture 6" descr="http://www.enviport.cz/_app/Repository/yy2009/mm10/dd27/153099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9925" y="5549900"/>
            <a:ext cx="1584325" cy="88900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68614" name="TextovéPole 7"/>
          <p:cNvSpPr txBox="1">
            <a:spLocks noChangeArrowheads="1"/>
          </p:cNvSpPr>
          <p:nvPr/>
        </p:nvSpPr>
        <p:spPr bwMode="auto">
          <a:xfrm>
            <a:off x="460375" y="1341438"/>
            <a:ext cx="8432800" cy="2308225"/>
          </a:xfrm>
          <a:prstGeom prst="rect">
            <a:avLst/>
          </a:prstGeom>
          <a:solidFill>
            <a:srgbClr val="FFFFE7"/>
          </a:solid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b="1" dirty="0">
                <a:latin typeface="Arial" charset="0"/>
              </a:rPr>
              <a:t>Minimalizace negativních vlivů na životní prostředí - </a:t>
            </a:r>
            <a:r>
              <a:rPr lang="cs-CZ" dirty="0">
                <a:latin typeface="Arial" charset="0"/>
              </a:rPr>
              <a:t>ruční pletí</a:t>
            </a:r>
          </a:p>
          <a:p>
            <a:pPr>
              <a:defRPr/>
            </a:pPr>
            <a:endParaRPr lang="cs-CZ" dirty="0">
              <a:latin typeface="Arial" charset="0"/>
            </a:endParaRPr>
          </a:p>
          <a:p>
            <a:pPr>
              <a:defRPr/>
            </a:pPr>
            <a:r>
              <a:rPr lang="cs-CZ" dirty="0">
                <a:latin typeface="Arial" charset="0"/>
              </a:rPr>
              <a:t>ochrana půdy před erozí</a:t>
            </a:r>
          </a:p>
          <a:p>
            <a:pPr>
              <a:defRPr/>
            </a:pPr>
            <a:r>
              <a:rPr lang="cs-CZ" dirty="0">
                <a:latin typeface="Arial" charset="0"/>
              </a:rPr>
              <a:t>pěstovat plodiny odolné vůči chorobám a regionálně vhodné</a:t>
            </a:r>
          </a:p>
          <a:p>
            <a:pPr>
              <a:defRPr/>
            </a:pPr>
            <a:r>
              <a:rPr lang="cs-CZ" dirty="0">
                <a:latin typeface="Arial" charset="0"/>
              </a:rPr>
              <a:t>zdravé osivo a sadba</a:t>
            </a:r>
          </a:p>
          <a:p>
            <a:pPr>
              <a:defRPr/>
            </a:pPr>
            <a:r>
              <a:rPr lang="cs-CZ" dirty="0">
                <a:latin typeface="Arial" charset="0"/>
              </a:rPr>
              <a:t>nepoužívá umělá hnojiva</a:t>
            </a:r>
          </a:p>
          <a:p>
            <a:pPr>
              <a:defRPr/>
            </a:pPr>
            <a:r>
              <a:rPr lang="cs-CZ" dirty="0">
                <a:latin typeface="Arial" charset="0"/>
              </a:rPr>
              <a:t>nepoužívá pesticidy - </a:t>
            </a:r>
            <a:r>
              <a:rPr lang="cs-CZ" i="1" dirty="0">
                <a:latin typeface="Arial" charset="0"/>
              </a:rPr>
              <a:t>biologická ochrana rostlin</a:t>
            </a:r>
          </a:p>
          <a:p>
            <a:pPr>
              <a:defRPr/>
            </a:pPr>
            <a:r>
              <a:rPr lang="cs-CZ" dirty="0">
                <a:latin typeface="Arial" charset="0"/>
              </a:rPr>
              <a:t>nepoužívá GMO</a:t>
            </a:r>
          </a:p>
        </p:txBody>
      </p:sp>
      <p:sp>
        <p:nvSpPr>
          <p:cNvPr id="71687" name="TextovéPole 6"/>
          <p:cNvSpPr txBox="1">
            <a:spLocks noChangeArrowheads="1"/>
          </p:cNvSpPr>
          <p:nvPr/>
        </p:nvSpPr>
        <p:spPr bwMode="auto">
          <a:xfrm>
            <a:off x="251520" y="3860800"/>
            <a:ext cx="4537075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Internetové zdroje informací: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 www.bio-info.cz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 www.bioinstitut.cz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 www.biospotrebitel.cz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 www.eagri.cz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 www.ec.europa.eu/agriculture/organic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 www.ukzuz.cz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 www.zeraagency.eu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 www.ctpez.cz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 www.pro-bio.cz</a:t>
            </a:r>
          </a:p>
        </p:txBody>
      </p:sp>
      <p:sp>
        <p:nvSpPr>
          <p:cNvPr id="71688" name="TextovéPole 7"/>
          <p:cNvSpPr txBox="1">
            <a:spLocks noChangeArrowheads="1"/>
          </p:cNvSpPr>
          <p:nvPr/>
        </p:nvSpPr>
        <p:spPr bwMode="auto">
          <a:xfrm>
            <a:off x="5292081" y="4149725"/>
            <a:ext cx="3312169" cy="922338"/>
          </a:xfrm>
          <a:prstGeom prst="rect">
            <a:avLst/>
          </a:prstGeom>
          <a:solidFill>
            <a:srgbClr val="FFFFBD"/>
          </a:solidFill>
          <a:ln>
            <a:solidFill>
              <a:schemeClr val="accent1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ČR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2010 cca 3 500 ekofarmářů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na 13 % zemědělské půdy</a:t>
            </a:r>
          </a:p>
        </p:txBody>
      </p:sp>
    </p:spTree>
    <p:extLst>
      <p:ext uri="{BB962C8B-B14F-4D97-AF65-F5344CB8AC3E}">
        <p14:creationId xmlns:p14="http://schemas.microsoft.com/office/powerpoint/2010/main" val="337885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5" name="Picture 5" descr="http://t3.gstatic.com/images?q=tbn:ANd9GcTrp2_hrQM4OeuYGT98W9k6vr7tABn2A-XIAE5i1KVadD7u7mTY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59538" y="1268413"/>
            <a:ext cx="2684462" cy="178911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71682" name="Picture 2" descr="http://media.novinky.cz/527/365271-original1-507r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92275" y="1196975"/>
            <a:ext cx="5922963" cy="442595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  <p:sp>
        <p:nvSpPr>
          <p:cNvPr id="72708" name="Obdélník 2"/>
          <p:cNvSpPr>
            <a:spLocks noChangeArrowheads="1"/>
          </p:cNvSpPr>
          <p:nvPr/>
        </p:nvSpPr>
        <p:spPr bwMode="auto">
          <a:xfrm>
            <a:off x="3600450" y="5807075"/>
            <a:ext cx="457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http://www.novinky.cz/finance/297119-biopotraviny-netahnou-jsou-drahe.html</a:t>
            </a:r>
          </a:p>
        </p:txBody>
      </p:sp>
      <p:sp>
        <p:nvSpPr>
          <p:cNvPr id="4" name="TextovéPole 1"/>
          <p:cNvSpPr txBox="1">
            <a:spLocks noChangeArrowheads="1"/>
          </p:cNvSpPr>
          <p:nvPr/>
        </p:nvSpPr>
        <p:spPr bwMode="auto">
          <a:xfrm>
            <a:off x="2268538" y="-27384"/>
            <a:ext cx="55435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sz="3600" b="1" cap="all" dirty="0" smtClean="0"/>
              <a:t>       bioprodukty</a:t>
            </a:r>
            <a:endParaRPr lang="cs-CZ" sz="3600" b="1" cap="all" dirty="0"/>
          </a:p>
        </p:txBody>
      </p:sp>
    </p:spTree>
    <p:extLst>
      <p:ext uri="{BB962C8B-B14F-4D97-AF65-F5344CB8AC3E}">
        <p14:creationId xmlns:p14="http://schemas.microsoft.com/office/powerpoint/2010/main" val="129378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1398</TotalTime>
  <Words>5019</Words>
  <Application>Microsoft Office PowerPoint</Application>
  <PresentationFormat>Předvádění na obrazovce (4:3)</PresentationFormat>
  <Paragraphs>905</Paragraphs>
  <Slides>61</Slides>
  <Notes>3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61</vt:i4>
      </vt:variant>
    </vt:vector>
  </HeadingPairs>
  <TitlesOfParts>
    <vt:vector size="62" baseType="lpstr">
      <vt:lpstr>Motiv systému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Revitalizace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RNDr. Božena Navrátilová, Ph.D.</dc:creator>
  <cp:lastModifiedBy>RNDr. Božena Navrátilová, Ph.D.</cp:lastModifiedBy>
  <cp:revision>111</cp:revision>
  <dcterms:created xsi:type="dcterms:W3CDTF">2016-04-04T06:01:00Z</dcterms:created>
  <dcterms:modified xsi:type="dcterms:W3CDTF">2020-04-30T07:11:57Z</dcterms:modified>
</cp:coreProperties>
</file>